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97" r:id="rId2"/>
    <p:sldId id="325" r:id="rId3"/>
    <p:sldId id="292" r:id="rId4"/>
    <p:sldId id="300" r:id="rId5"/>
    <p:sldId id="324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D1E"/>
    <a:srgbClr val="F93925"/>
    <a:srgbClr val="E5B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8" autoAdjust="0"/>
    <p:restoredTop sz="97840" autoAdjust="0"/>
  </p:normalViewPr>
  <p:slideViewPr>
    <p:cSldViewPr snapToGrid="0" snapToObjects="1">
      <p:cViewPr>
        <p:scale>
          <a:sx n="125" d="100"/>
          <a:sy n="125" d="100"/>
        </p:scale>
        <p:origin x="-1320" y="-6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E9D6B-5B23-534C-9954-C1538B56210B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ECBEB-AEB7-A84B-8661-64261698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19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BEB-AEB7-A84B-8661-6426169880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BEB-AEB7-A84B-8661-6426169880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CBEB-AEB7-A84B-8661-6426169880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87" y="4425021"/>
            <a:ext cx="306897" cy="3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3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638"/>
            <a:ext cx="8229600" cy="4847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45D1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E974D-EDD4-FF41-833A-92F42CE0A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3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241"/>
            <a:ext cx="9144000" cy="4847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45D1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E974D-EDD4-FF41-833A-92F42CE0A7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4475" y="535982"/>
            <a:ext cx="8750300" cy="399981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4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241"/>
            <a:ext cx="9144000" cy="4847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45D1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E974D-EDD4-FF41-833A-92F42CE0A7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4475" y="556081"/>
            <a:ext cx="4380688" cy="364648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625163" y="556081"/>
            <a:ext cx="4264025" cy="3646487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400" b="1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Insert Picture/Graphic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065836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02488"/>
            <a:ext cx="5486400" cy="2516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49089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00588"/>
            <a:ext cx="2133600" cy="273844"/>
          </a:xfrm>
          <a:prstGeom prst="rect">
            <a:avLst/>
          </a:prstGeom>
        </p:spPr>
        <p:txBody>
          <a:bodyPr/>
          <a:lstStyle/>
          <a:p>
            <a:fld id="{0A404B38-211D-954B-BE42-CBFC07E7A3DD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00588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00588"/>
            <a:ext cx="2133600" cy="273844"/>
          </a:xfrm>
          <a:prstGeom prst="rect">
            <a:avLst/>
          </a:prstGeom>
        </p:spPr>
        <p:txBody>
          <a:bodyPr/>
          <a:lstStyle/>
          <a:p>
            <a:fld id="{2FE9096B-4757-D649-B3AD-B03303F2C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1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3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98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961553" y="48564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974D-EDD4-FF41-833A-92F42CE0A7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3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  <p:sldLayoutId id="2147483657" r:id="rId5"/>
    <p:sldLayoutId id="2147483650" r:id="rId6"/>
    <p:sldLayoutId id="214748367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xilinx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baprawski@gmail.com" TargetMode="External"/><Relationship Id="rId2" Type="http://schemas.openxmlformats.org/officeDocument/2006/relationships/hyperlink" Target="mailto:hongtao@xilinx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eoffz@xilinx.com" TargetMode="External"/><Relationship Id="rId4" Type="http://schemas.openxmlformats.org/officeDocument/2006/relationships/hyperlink" Target="mailto:pegah_alavi@keysight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3" y="2419349"/>
            <a:ext cx="8018462" cy="1319213"/>
          </a:xfrm>
        </p:spPr>
        <p:txBody>
          <a:bodyPr/>
          <a:lstStyle/>
          <a:p>
            <a:pPr algn="ctr"/>
            <a:r>
              <a:rPr lang="en-US" sz="4400" cap="none" dirty="0" smtClean="0">
                <a:solidFill>
                  <a:srgbClr val="F45D1E"/>
                </a:solidFill>
                <a:latin typeface="Arial"/>
                <a:cs typeface="Arial"/>
              </a:rPr>
              <a:t>A New Method For Developing IBIS-AMI Models</a:t>
            </a:r>
            <a:endParaRPr lang="en-US" sz="4400" cap="none" dirty="0">
              <a:solidFill>
                <a:srgbClr val="F45D1E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00250" y="4283868"/>
            <a:ext cx="1771650" cy="583405"/>
            <a:chOff x="6372225" y="4319588"/>
            <a:chExt cx="1771650" cy="583405"/>
          </a:xfrm>
        </p:grpSpPr>
        <p:sp>
          <p:nvSpPr>
            <p:cNvPr id="6" name="Rectangle 5"/>
            <p:cNvSpPr/>
            <p:nvPr/>
          </p:nvSpPr>
          <p:spPr>
            <a:xfrm>
              <a:off x="6372225" y="4319588"/>
              <a:ext cx="1771650" cy="58340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Xilinx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850" y="4369593"/>
              <a:ext cx="167640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Keysight Technolog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3" y="4246325"/>
            <a:ext cx="1793875" cy="63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8280" y="95682"/>
            <a:ext cx="8727440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Model Development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Challenges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8280" y="838199"/>
            <a:ext cx="8534400" cy="29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AMI model development requires many skills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Master C/C</a:t>
            </a:r>
            <a:r>
              <a:rPr lang="en-US" sz="2400" kern="0" dirty="0"/>
              <a:t>++ coding skills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Guarantee coding compatibility across platforms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Compile and link program in both Windows and Linux</a:t>
            </a:r>
            <a:endParaRPr lang="en-US" sz="2400" kern="0" dirty="0"/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In depth understanding of IBIS-AMI standard</a:t>
            </a:r>
          </a:p>
        </p:txBody>
      </p:sp>
      <p:pic>
        <p:nvPicPr>
          <p:cNvPr id="8" name="Picture 5" descr="C:\Users\hongtao\AppData\Local\Microsoft\Windows\Temporary Internet Files\Content.IE5\EJTCO767\MC90005698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15" y="2864643"/>
            <a:ext cx="1190625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" y="152832"/>
            <a:ext cx="8808720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Model Development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Challenges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" y="781048"/>
            <a:ext cx="8534400" cy="29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AMI model debug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Need </a:t>
            </a:r>
            <a:r>
              <a:rPr lang="en-US" sz="2400" kern="0" dirty="0"/>
              <a:t>to maximize </a:t>
            </a:r>
            <a:r>
              <a:rPr lang="en-US" sz="2400" kern="0" dirty="0" smtClean="0"/>
              <a:t>code development efficiency</a:t>
            </a:r>
            <a:endParaRPr lang="en-US" sz="2400" kern="0" dirty="0" smtClean="0">
              <a:solidFill>
                <a:srgbClr val="FF0000"/>
              </a:solidFill>
            </a:endParaRPr>
          </a:p>
          <a:p>
            <a:pPr marL="992823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Debug </a:t>
            </a:r>
            <a:r>
              <a:rPr lang="en-US" sz="2200" dirty="0"/>
              <a:t>algorithmic code within one model development platform, independently from use in any Channel Simulator</a:t>
            </a:r>
            <a:r>
              <a:rPr lang="en-US" sz="2200" kern="0" dirty="0" smtClean="0">
                <a:solidFill>
                  <a:srgbClr val="FF0000"/>
                </a:solidFill>
              </a:rPr>
              <a:t> </a:t>
            </a:r>
            <a:endParaRPr lang="en-US" sz="2200" kern="0" dirty="0">
              <a:solidFill>
                <a:srgbClr val="FF0000"/>
              </a:solidFill>
            </a:endParaRP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Need to minimize delivered code debugging</a:t>
            </a:r>
          </a:p>
          <a:p>
            <a:pPr marL="992823" lvl="2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Only debug ported </a:t>
            </a:r>
            <a:r>
              <a:rPr lang="en-US" sz="2200" dirty="0"/>
              <a:t>AMI model </a:t>
            </a:r>
            <a:r>
              <a:rPr lang="en-US" sz="2200" dirty="0" smtClean="0"/>
              <a:t>in Channel </a:t>
            </a:r>
            <a:r>
              <a:rPr lang="en-US" sz="2200" dirty="0"/>
              <a:t>Simulator </a:t>
            </a:r>
            <a:r>
              <a:rPr lang="en-US" sz="2200" dirty="0" smtClean="0"/>
              <a:t>for possible code interface problems</a:t>
            </a:r>
            <a:endParaRPr lang="en-US" sz="2200" kern="0" dirty="0" smtClean="0">
              <a:solidFill>
                <a:srgbClr val="FF0000"/>
              </a:solidFill>
            </a:endParaRPr>
          </a:p>
        </p:txBody>
      </p:sp>
      <p:pic>
        <p:nvPicPr>
          <p:cNvPr id="2055" name="Picture 7" descr="C:\Users\hongtao\AppData\Local\Microsoft\Windows\Temporary Internet Files\Content.IE5\3GTFYTWS\MC90024158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3612725"/>
            <a:ext cx="904876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399" y="133782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Proposed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Development Flow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798" y="831756"/>
            <a:ext cx="85344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Model hierarchy partition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Modularization and component reutilization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Debugging hooks embedding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Scripting and automation</a:t>
            </a: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emportant.com/wp-content/uploads/2013/12/LITE-SELF-SERIV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2" y="2327182"/>
            <a:ext cx="1843454" cy="21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399" y="12425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Proposed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Development Flow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399" y="774867"/>
            <a:ext cx="85344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Model hierarchy partition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/>
              <a:t>Model </a:t>
            </a:r>
            <a:r>
              <a:rPr lang="en-US" sz="2400" kern="0" dirty="0" smtClean="0"/>
              <a:t>nonlinear </a:t>
            </a:r>
            <a:r>
              <a:rPr lang="en-US" sz="2400" kern="0" dirty="0"/>
              <a:t>analog circuit in AMI portion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Match circuit hierarchy closely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Separate analog modeling from digital modeling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Separate data flow path from control flow path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</a:rPr>
              <a:t>	</a:t>
            </a:r>
            <a:endParaRPr lang="en-US" sz="2400" kern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</a:rPr>
              <a:t>	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kern="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027" name="Picture 3" descr="C:\Users\pegalavi\AppData\Local\Microsoft\Windows\Temporary Internet Files\Content.IE5\2TQFCLJK\MC90008228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60" y="3010957"/>
            <a:ext cx="1901038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4733" y="16235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Proposed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Development Flow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5532" y="857249"/>
            <a:ext cx="85344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chemeClr val="tx1"/>
                </a:solidFill>
              </a:rPr>
              <a:t>Modularization and component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reutilization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/>
              <a:t>Minimizes </a:t>
            </a:r>
            <a:r>
              <a:rPr lang="en-US" altLang="en-US" sz="2400" kern="0" dirty="0"/>
              <a:t>coding maintenance and verification load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/>
              <a:t>R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educes model development cycle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/>
              <a:t>H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elps in hierarchy building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400" kern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400" kern="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400" kern="0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2838449"/>
            <a:ext cx="8534400" cy="109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chemeClr val="tx1"/>
                </a:solidFill>
              </a:rPr>
              <a:t>Debugging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hooks insertion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/>
              <a:t>Early planning 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200" kern="0" dirty="0" smtClean="0">
                <a:solidFill>
                  <a:schemeClr val="tx1"/>
                </a:solidFill>
              </a:rPr>
              <a:t>Debug source code vs. DLL/SO</a:t>
            </a:r>
            <a:endParaRPr lang="en-US" altLang="en-US" sz="2200" kern="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up.monister.ir/up/monister/Documents/flow_block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32" y="2565399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3999" y="14330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Proposed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Development Flow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397" y="804914"/>
            <a:ext cx="8759827" cy="349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chemeClr val="tx1"/>
                </a:solidFill>
              </a:rPr>
              <a:t>Scripting and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automation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/>
              <a:t>Have a wrapper script to generate IBIS-AMI ready code from the core code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200" kern="0" dirty="0" smtClean="0">
                <a:solidFill>
                  <a:schemeClr val="tx1"/>
                </a:solidFill>
              </a:rPr>
              <a:t>Automate the .ami file generation based on model parameter list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200" kern="0" dirty="0" smtClean="0"/>
              <a:t>Eliminate redundant work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200" kern="0" dirty="0" smtClean="0"/>
              <a:t>Guarantee the robustness of the compilation and build process</a:t>
            </a:r>
            <a:endParaRPr lang="en-US" altLang="en-US" sz="2200" kern="0" dirty="0" smtClean="0">
              <a:solidFill>
                <a:schemeClr val="tx1"/>
              </a:solidFill>
            </a:endParaRP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200" kern="0" dirty="0" smtClean="0">
                <a:solidFill>
                  <a:schemeClr val="tx1"/>
                </a:solidFill>
              </a:rPr>
              <a:t>Ensure IBIS-AMI compliance</a:t>
            </a:r>
            <a:endParaRPr lang="en-US" altLang="en-US" sz="2200" kern="0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s://cdn0.iconfinder.com/data/icons/web-and-apps-develop/512/coding_php_code_html_programming_web_java_script_editor_website_development_css_build_program_flat_design_icon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77" y="3633841"/>
            <a:ext cx="973772" cy="9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4330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Engineering Trade-offs</a:t>
            </a: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838198"/>
            <a:ext cx="85344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Accuracy vs. speed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Custom models vs. library models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Hierarchy levels</a:t>
            </a: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11" name="Picture 5" descr="http://movingonmagazine.co.uk/wp-content/uploads/2014/10/Trade_of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39" y="2466023"/>
            <a:ext cx="3455160" cy="19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3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3999" y="152832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Engineering Trade-offs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79398" y="790574"/>
            <a:ext cx="85344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Accuracy vs. speed</a:t>
            </a:r>
            <a:endParaRPr lang="en-US" sz="2400" kern="0" dirty="0">
              <a:solidFill>
                <a:schemeClr val="tx1"/>
              </a:solidFill>
            </a:endParaRP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Higher accuracy typically comes with lower speed and longer development cycle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Balance the accuracy level and the simulation speed of each component to achieve optimal accuracy and acceptable simulation speed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kern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76" y="3446568"/>
            <a:ext cx="1569322" cy="108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6033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Engineering Trade-offs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5575" y="809624"/>
            <a:ext cx="88265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2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Library models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save development time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reduce the chance of error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Good for initial model generation and proof of concepts.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kern="0" dirty="0" smtClean="0"/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kern="0" dirty="0" smtClean="0"/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chemeClr val="tx1"/>
                </a:solidFill>
              </a:rPr>
              <a:t>Custom models</a:t>
            </a:r>
            <a:endParaRPr lang="en-US" altLang="en-US" sz="2400" kern="0" dirty="0" smtClean="0">
              <a:solidFill>
                <a:schemeClr val="tx1"/>
              </a:solidFill>
            </a:endParaRP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/>
              <a:t>improve model accuracy 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/>
              <a:t> enhance programming flexibility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/>
              <a:t>requires full verification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/>
              <a:t>increases development time</a:t>
            </a:r>
            <a:endParaRPr lang="en-US" altLang="en-US" sz="2400" kern="0" dirty="0" smtClean="0">
              <a:solidFill>
                <a:schemeClr val="tx1"/>
              </a:solidFill>
            </a:endParaRP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kern="0" dirty="0" smtClean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07" y="3635888"/>
            <a:ext cx="1977092" cy="9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7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2425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Engineering Trade-offs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550" y="809624"/>
            <a:ext cx="85344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Hierarchy levels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/>
              <a:t>M</a:t>
            </a:r>
            <a:r>
              <a:rPr lang="en-US" altLang="en-US" sz="2400" kern="0" dirty="0" smtClean="0"/>
              <a:t>aximize coding flexibility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/>
              <a:t>C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ode reuse and maintenance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/>
              <a:t>For design match up and correlation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For debugging and model enhancement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ts1.mm.bing.net/th?&amp;id=HN.608002657504004035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36" y="2933404"/>
            <a:ext cx="2152464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199" y="619556"/>
            <a:ext cx="8686801" cy="37524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Hongtao Zhang,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hongtao@xilinx.com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spcAft>
                <a:spcPts val="18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Baprawski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john.baprawski@gmail.com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>
              <a:spcAft>
                <a:spcPts val="1800"/>
              </a:spcAft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Pegah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Alavi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pegah_alavi@keysight.com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800"/>
              </a:spcAft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Geoff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Zhang,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geoffz@xilinx.com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3999" y="95682"/>
            <a:ext cx="873043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An IBIS-AMI Model Development </a:t>
            </a: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Example (RX)</a:t>
            </a: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68" y="1041531"/>
            <a:ext cx="2497407" cy="243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Six modules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Customized modeling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Speed &amp; mem optimization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kern="0" dirty="0" smtClean="0">
              <a:solidFill>
                <a:schemeClr val="tx1"/>
              </a:solidFill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72" y="731519"/>
            <a:ext cx="5647648" cy="378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6642725" y="2222459"/>
            <a:ext cx="2056128" cy="978408"/>
          </a:xfrm>
          <a:prstGeom prst="downArrow">
            <a:avLst>
              <a:gd name="adj1" fmla="val 50000"/>
              <a:gd name="adj2" fmla="val 50974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400" y="38532"/>
            <a:ext cx="8842586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An IBIS-AMI Model Development Example (Cont’d)</a:t>
            </a:r>
          </a:p>
          <a:p>
            <a:pPr algn="l">
              <a:lnSpc>
                <a:spcPct val="100000"/>
              </a:lnSpc>
              <a:spcAft>
                <a:spcPts val="300"/>
              </a:spcAft>
            </a:pP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397" y="580806"/>
            <a:ext cx="6376061" cy="11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chemeClr val="tx1"/>
                </a:solidFill>
              </a:rPr>
              <a:t>A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ssembled and debugged in </a:t>
            </a:r>
            <a:r>
              <a:rPr lang="en-US" altLang="en-US" sz="2400" kern="0" dirty="0" err="1" smtClean="0">
                <a:solidFill>
                  <a:schemeClr val="tx1"/>
                </a:solidFill>
              </a:rPr>
              <a:t>SystemVue</a:t>
            </a:r>
            <a:endParaRPr lang="en-US" altLang="en-US" sz="2400" kern="0" dirty="0" smtClean="0">
              <a:solidFill>
                <a:schemeClr val="tx1"/>
              </a:solidFill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Compilation process is automated</a:t>
            </a: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9" y="1375898"/>
            <a:ext cx="3686176" cy="3165307"/>
          </a:xfrm>
          <a:prstGeom prst="rect">
            <a:avLst/>
          </a:prstGeom>
          <a:noFill/>
        </p:spPr>
      </p:pic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64" y="1079188"/>
            <a:ext cx="2757622" cy="128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63" y="3239723"/>
            <a:ext cx="1858563" cy="139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91398" y="2516728"/>
            <a:ext cx="134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Probe and debug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0396" y="771297"/>
            <a:ext cx="205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SystemVue</a:t>
            </a:r>
            <a:r>
              <a:rPr lang="en-US" sz="1400" b="1" dirty="0" smtClean="0"/>
              <a:t> model</a:t>
            </a:r>
            <a:endParaRPr lang="en-US" sz="1400" b="1" dirty="0"/>
          </a:p>
        </p:txBody>
      </p:sp>
      <p:sp>
        <p:nvSpPr>
          <p:cNvPr id="2" name="Right Arrow 1"/>
          <p:cNvSpPr/>
          <p:nvPr/>
        </p:nvSpPr>
        <p:spPr>
          <a:xfrm>
            <a:off x="5000625" y="2958551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95682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Results Verification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and Correlation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0975" y="800099"/>
            <a:ext cx="3447626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Both TX and RX models are generated by the same flow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The models verified on multiple EDA tools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Results correlate with design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00" y="1179194"/>
            <a:ext cx="5362999" cy="2887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8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3999" y="95682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Results Verification and Correlation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5943" y="1428748"/>
            <a:ext cx="3998489" cy="140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Example 1: 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Simulated at 32Gbps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IL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=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22dB at 16 GHz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RL = 17dB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at 16 GHz</a:t>
            </a: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7601" y="904876"/>
            <a:ext cx="5187314" cy="35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11783" y="10520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Results Verification and Correlation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1450" y="771524"/>
            <a:ext cx="853440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32 Gbps, 22dB loss channel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BER&lt;1E-18 with 120mV margin</a:t>
            </a: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837880"/>
            <a:ext cx="3018925" cy="260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70" y="1837880"/>
            <a:ext cx="5735960" cy="260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3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4000" y="10520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Results Verification and Correlation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4000" y="1276348"/>
            <a:ext cx="4384675" cy="21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 smtClean="0">
                <a:solidFill>
                  <a:schemeClr val="tx1"/>
                </a:solidFill>
              </a:rPr>
              <a:t>Example 2: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Simulated at 28Gbps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IL = 30dB at 14 GHz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RL </a:t>
            </a:r>
            <a:r>
              <a:rPr lang="en-US" altLang="en-US" sz="2400" kern="0" dirty="0">
                <a:solidFill>
                  <a:schemeClr val="tx1"/>
                </a:solidFill>
              </a:rPr>
              <a:t>=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 18dB at 14 GHz</a:t>
            </a: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0940" y="771523"/>
            <a:ext cx="5128258" cy="35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14732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Results Verification and Correlation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9075" y="685799"/>
            <a:ext cx="85344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28 Gbps, 30dB loss channel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BER&lt;1E-18 with 80mV margin</a:t>
            </a:r>
            <a:endParaRPr lang="en-US" altLang="en-US" sz="2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9" y="1790700"/>
            <a:ext cx="3011014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73" y="1790700"/>
            <a:ext cx="5720926" cy="26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6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3999" y="143307"/>
            <a:ext cx="858519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Results Verification and Correlation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3999" y="790574"/>
            <a:ext cx="8766176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Verified across various EDA tools on Linux and Windows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Achieved general matching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kern="0" dirty="0" smtClean="0">
                <a:solidFill>
                  <a:schemeClr val="tx1"/>
                </a:solidFill>
              </a:rPr>
              <a:t>Matched TX output waveform </a:t>
            </a:r>
            <a:r>
              <a:rPr lang="en-US" sz="2200" kern="0" dirty="0"/>
              <a:t>with </a:t>
            </a:r>
            <a:r>
              <a:rPr lang="en-US" sz="2200" kern="0" dirty="0" smtClean="0"/>
              <a:t>design transient </a:t>
            </a:r>
            <a:r>
              <a:rPr lang="en-US" sz="2200" kern="0" dirty="0"/>
              <a:t>simulation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200" kern="0" dirty="0" smtClean="0">
                <a:solidFill>
                  <a:schemeClr val="tx1"/>
                </a:solidFill>
              </a:rPr>
              <a:t>Matched RX internal waveform with design transient simulation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Simulation takes about 6 minutes per one million bits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Will correlate with and match to silicon in the future</a:t>
            </a:r>
            <a:endParaRPr lang="en-US" alt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00993" y="105207"/>
            <a:ext cx="6942014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Conclusions</a:t>
            </a: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0987" y="742949"/>
            <a:ext cx="8582025" cy="36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>
                <a:solidFill>
                  <a:schemeClr val="tx1"/>
                </a:solidFill>
              </a:rPr>
              <a:t>C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hallenges and trade-offs </a:t>
            </a:r>
            <a:r>
              <a:rPr lang="en-US" altLang="en-US" sz="2400" kern="0" smtClean="0">
                <a:solidFill>
                  <a:schemeClr val="tx1"/>
                </a:solidFill>
              </a:rPr>
              <a:t>often encountered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in IBIS-AMI model development are discussed and addressed in this presentation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Hierarchy partition, modularization and reutilization, debugging hooks embedding, scripting and automation form the practical </a:t>
            </a:r>
            <a:r>
              <a:rPr lang="en-US" altLang="en-US" sz="2400" kern="0" dirty="0">
                <a:solidFill>
                  <a:schemeClr val="tx1"/>
                </a:solidFill>
              </a:rPr>
              <a:t>IBIS-AMI development flow </a:t>
            </a:r>
            <a:r>
              <a:rPr lang="en-US" altLang="en-US" sz="2400" kern="0" dirty="0" smtClean="0">
                <a:solidFill>
                  <a:schemeClr val="tx1"/>
                </a:solidFill>
              </a:rPr>
              <a:t>proposed</a:t>
            </a:r>
            <a:endParaRPr lang="en-US" altLang="en-US" sz="2400" kern="0" dirty="0">
              <a:solidFill>
                <a:schemeClr val="tx1"/>
              </a:solidFill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This flow not only helps to reduce model generation cycle, but also assures acceptable simulation speed and good accuracy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en-US" sz="2400" kern="0" dirty="0" smtClean="0">
              <a:solidFill>
                <a:schemeClr val="tx1"/>
              </a:solidFill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</a:pPr>
            <a:endParaRPr lang="en-US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9204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  <a:cs typeface="Arial"/>
              </a:rPr>
              <a:t>Executive Summary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799" y="692402"/>
            <a:ext cx="8779380" cy="148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</a:pPr>
            <a:r>
              <a:rPr sz="2400" kern="0" dirty="0">
                <a:solidFill>
                  <a:prstClr val="black"/>
                </a:solidFill>
              </a:rPr>
              <a:t>Model simulation speed is </a:t>
            </a:r>
            <a:r>
              <a:rPr sz="2400" kern="0" dirty="0" smtClean="0">
                <a:solidFill>
                  <a:prstClr val="black"/>
                </a:solidFill>
              </a:rPr>
              <a:t>about five times faster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</a:pPr>
            <a:r>
              <a:rPr sz="2400" kern="0" dirty="0" smtClean="0">
                <a:solidFill>
                  <a:prstClr val="black"/>
                </a:solidFill>
              </a:rPr>
              <a:t>Model </a:t>
            </a:r>
            <a:r>
              <a:rPr sz="2400" kern="0" dirty="0">
                <a:solidFill>
                  <a:prstClr val="black"/>
                </a:solidFill>
              </a:rPr>
              <a:t>achieves good matching to the </a:t>
            </a:r>
            <a:r>
              <a:rPr sz="2400" kern="0" dirty="0" smtClean="0">
                <a:solidFill>
                  <a:prstClr val="black"/>
                </a:solidFill>
              </a:rPr>
              <a:t>circuit simulation</a:t>
            </a:r>
            <a:endParaRPr sz="2400" b="0" i="1" kern="0" dirty="0">
              <a:solidFill>
                <a:srgbClr val="FF0000"/>
              </a:solidFill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497D"/>
              </a:buClr>
            </a:pPr>
            <a:r>
              <a:rPr sz="2400" kern="0" dirty="0" smtClean="0">
                <a:solidFill>
                  <a:prstClr val="black"/>
                </a:solidFill>
              </a:rPr>
              <a:t>Runs in various simulators </a:t>
            </a:r>
            <a:r>
              <a:rPr sz="2400" kern="0" dirty="0">
                <a:solidFill>
                  <a:prstClr val="black"/>
                </a:solidFill>
              </a:rPr>
              <a:t>(ADS, QCD, HyperLynx</a:t>
            </a:r>
            <a:r>
              <a:rPr sz="2400" kern="0" dirty="0">
                <a:solidFill>
                  <a:schemeClr val="tx1"/>
                </a:solidFill>
              </a:rPr>
              <a:t>, …)</a:t>
            </a:r>
            <a:endParaRPr altLang="en-US" sz="2400" i="1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8" y="2356799"/>
            <a:ext cx="3258187" cy="226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72" y="2413948"/>
            <a:ext cx="4105478" cy="21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0460" y="2220307"/>
            <a:ext cx="4129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Circuit             ADS                 QCD           </a:t>
            </a:r>
            <a:r>
              <a:rPr lang="en-US" sz="1200" b="1" i="1" dirty="0" err="1" smtClean="0"/>
              <a:t>HyperLynx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05400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49326" y="66675"/>
            <a:ext cx="6942014" cy="4537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Outline</a:t>
            </a: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828674"/>
            <a:ext cx="8534400" cy="33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400" kern="0" dirty="0" smtClean="0">
                <a:solidFill>
                  <a:schemeClr val="tx1"/>
                </a:solidFill>
              </a:rPr>
              <a:t>Motivation and Introduction</a:t>
            </a:r>
            <a:endParaRPr lang="en-US" altLang="en-US" sz="2400" kern="0" dirty="0">
              <a:solidFill>
                <a:schemeClr val="tx1"/>
              </a:solidFill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IBIS-AMI </a:t>
            </a:r>
            <a:r>
              <a:rPr lang="en-US" sz="2400" kern="0" dirty="0">
                <a:solidFill>
                  <a:schemeClr val="tx1"/>
                </a:solidFill>
              </a:rPr>
              <a:t>Model Development Challenges 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>
                <a:solidFill>
                  <a:schemeClr val="tx1"/>
                </a:solidFill>
              </a:rPr>
              <a:t>Proposed </a:t>
            </a:r>
            <a:r>
              <a:rPr lang="en-US" sz="2400" kern="0" dirty="0" smtClean="0">
                <a:solidFill>
                  <a:schemeClr val="tx1"/>
                </a:solidFill>
              </a:rPr>
              <a:t>IBIS-AMI </a:t>
            </a:r>
            <a:r>
              <a:rPr lang="en-US" sz="2400" kern="0" dirty="0">
                <a:solidFill>
                  <a:schemeClr val="tx1"/>
                </a:solidFill>
              </a:rPr>
              <a:t>Development Flow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>
                <a:solidFill>
                  <a:schemeClr val="tx1"/>
                </a:solidFill>
              </a:rPr>
              <a:t>Engineering Trade-offs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An </a:t>
            </a:r>
            <a:r>
              <a:rPr lang="en-US" sz="2400" kern="0" dirty="0">
                <a:solidFill>
                  <a:schemeClr val="tx1"/>
                </a:solidFill>
              </a:rPr>
              <a:t>IBIS-AMI Model Development Example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Results, Verification, </a:t>
            </a:r>
            <a:r>
              <a:rPr lang="en-US" sz="2400" kern="0" dirty="0">
                <a:solidFill>
                  <a:schemeClr val="tx1"/>
                </a:solidFill>
              </a:rPr>
              <a:t>and </a:t>
            </a:r>
            <a:r>
              <a:rPr lang="en-US" sz="2400" kern="0" dirty="0" smtClean="0">
                <a:solidFill>
                  <a:schemeClr val="tx1"/>
                </a:solidFill>
              </a:rPr>
              <a:t>Correlation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567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49326" y="66675"/>
            <a:ext cx="6942014" cy="4537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Motivation and Introduction</a:t>
            </a: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828674"/>
            <a:ext cx="8534400" cy="33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Accurate and fast link simulation is required at early system design stages to avoid over-design or under-design and to assess margin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kern="0" dirty="0" err="1" smtClean="0">
                <a:solidFill>
                  <a:schemeClr val="tx1"/>
                </a:solidFill>
              </a:rPr>
              <a:t>SerDes</a:t>
            </a:r>
            <a:r>
              <a:rPr lang="en-US" sz="2400" kern="0" dirty="0" smtClean="0">
                <a:solidFill>
                  <a:schemeClr val="tx1"/>
                </a:solidFill>
              </a:rPr>
              <a:t> vendors desire a convenient IBIS-AMI model development flow that deals with the development challenges </a:t>
            </a: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76576"/>
            <a:ext cx="525779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3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92810" y="133782"/>
            <a:ext cx="7358379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Model Development Challenges</a:t>
            </a: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798" y="886774"/>
            <a:ext cx="8705851" cy="331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Architecture development vs. IBIS-AMI model </a:t>
            </a:r>
            <a:r>
              <a:rPr lang="en-US" sz="2400" kern="0" dirty="0">
                <a:solidFill>
                  <a:schemeClr val="tx1"/>
                </a:solidFill>
              </a:rPr>
              <a:t>g</a:t>
            </a:r>
            <a:r>
              <a:rPr lang="en-US" sz="2400" kern="0" dirty="0" smtClean="0">
                <a:solidFill>
                  <a:schemeClr val="tx1"/>
                </a:solidFill>
              </a:rPr>
              <a:t>eneration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Circuit vs. IBIS-AMI model </a:t>
            </a:r>
            <a:r>
              <a:rPr lang="en-US" sz="2400" kern="0" dirty="0">
                <a:solidFill>
                  <a:schemeClr val="tx1"/>
                </a:solidFill>
              </a:rPr>
              <a:t>r</a:t>
            </a:r>
            <a:r>
              <a:rPr lang="en-US" sz="2400" kern="0" dirty="0" smtClean="0">
                <a:solidFill>
                  <a:schemeClr val="tx1"/>
                </a:solidFill>
              </a:rPr>
              <a:t>epresentation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Model abstraction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Model </a:t>
            </a:r>
            <a:r>
              <a:rPr lang="en-US" sz="2400" kern="0" dirty="0">
                <a:solidFill>
                  <a:schemeClr val="tx1"/>
                </a:solidFill>
              </a:rPr>
              <a:t>d</a:t>
            </a:r>
            <a:r>
              <a:rPr lang="en-US" sz="2400" kern="0" dirty="0" smtClean="0">
                <a:solidFill>
                  <a:schemeClr val="tx1"/>
                </a:solidFill>
              </a:rPr>
              <a:t>evelopment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Model  compilation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Model debug</a:t>
            </a:r>
          </a:p>
        </p:txBody>
      </p:sp>
      <p:pic>
        <p:nvPicPr>
          <p:cNvPr id="5" name="Picture 13" descr="http://edudemic.com/wp-content/uploads/2013/02/challenges_ah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69" y="3160235"/>
            <a:ext cx="3465831" cy="13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4000" y="119400"/>
            <a:ext cx="8585200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Model Development Challenges (Cont’d)</a:t>
            </a: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4000" y="819149"/>
            <a:ext cx="8534400" cy="29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Architecture development vs. AMI model generation	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AMI model is more than architecture model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Need to match design implementation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Need to reflect silicon behavior across PVT</a:t>
            </a:r>
          </a:p>
        </p:txBody>
      </p:sp>
      <p:sp>
        <p:nvSpPr>
          <p:cNvPr id="2" name="AutoShape 2" descr="data:image/jpeg;base64,/9j/4AAQSkZJRgABAQAAAQABAAD/2wCEAAkGBxQPDxUQEBAVFBQUFxkYGBgXFxQWFhcXGBUWFxUWFhYYHCggGBwlGxcUITEhJSktLi8uFx8zODMsNygtLisBCgoKDg0OGhAQGywlICYsLC0sLCwsLCwsLy4vLCwsNCwsLCwsLCwsLywsLCwsLCwsLSwsLCwsLCwsLCwsLCwsLP/AABEIAJ8BPgMBEQACEQEDEQH/xAAbAAEAAgMBAQAAAAAAAAAAAAAAAQUCBAYDB//EADwQAAEDAgQCCAQEBAYDAAAAAAEAAhEDBAUSITEGQRMiUWFxgZGhBzJSsRRCYuGCosHRFTNykvDxI7LC/8QAGwEBAAIDAQEAAAAAAAAAAAAAAAEFAgMEBgf/xAA1EQACAQMDAgMFBwUAAwAAAAAAAQIDBBEFITESQRNRYSJxgZGxBhShwdHh8BUjMkLxFlJT/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//AEuB+ywjOMv8XkwhVhP/ABaZsrMzCAIAgIJjUoD59xJ8TqdF5p2lMViNC8mKc/pjV/joPFcVS8SeI7npbL7OVKkVOu+leXf4+Ryr/ibfEyDSA7BT09zK0fe6hb/+PWSWHn5/sWmF/Feo0gXNu1zebqZLXDvyukHwkLON6/8AZHLX+zNNrNGbT9d180fULC7bXpMrMBDajQ4ZhBgiRI5KwjLqWUeRrUnSm4S5TxsanEOKfhKPSBocS4NAJjef7LlvLn7vT60s7nRZWv3ip0N42yVvD3E5uavR1GNaT8sTqRqQZ7vsuay1B15NSWPI6b7TlQipQbfmWnEN26ja1KjDDgBB0MEuA2OnNdV7VlSoSnHk5LKlGrXjCXByWA8RVnXDRVqF7XENiGj5jAIgDmqexvq0qvtyyuO3cur6xoxpPojh89+x3y9EebOWxzHKjKxZSdAbodGmXc9x5LzGp6rWp13CjLCXOye/xLi0sqcqfVNbs3uHMWNfMyoRnGo2Ejw7j9126TqMrlShU/yW/vX7HNe2qpYlDgu1dHAEBU4vfOpuDWOjSToD4brzWt6lXt6sadGWNsvZP3cpnbbUYzi3JDBsSNQljzLhqD2jnsurSL+dddFV5lzn0+Hka7iko7x4LZXZzFPWxAmq5rTAbp5jcrwus6xcRuHGjJxUdve/M6YU107lhY1S5kkyZXoNBvJ3Np1VHmSbTf4/RmqrFKWxsK6NYQHldVMjHO7B78lyX1fwLedTyTx7+34g5W4u20hme7KJie9fMKcZyl7HJDaR6UMWB+WuD/F/Qrtje31Licvxf1GUb9pjEdLnObo2B/Lv008l6bRtTr1KVSdd9XSsrZfkjFyxkr6WK1HjMHkSduQ7lT1tUu/EbVRr0OR1JZ5L/Db4VW66OG4/qF6rS9Sjd08Paa5X5r+bHTTqdS9TTxnFTTeKbDB3JgeQ1XPq+oVKK6KLw+W8L5bmNWo47I9MGvnVC5rzJABGgHjt5LXomo1rmU4VnlpJrZL38fAUajk2mWhK9C3jdm8ocQ4iDTlojN+o7eQ5rzl5r0YNxoLPq+Ph5lbW1BJ4p7+pS1+Iqk9auG9wyj91Uy1O+nupP4Jfocbu677npbY/V3FUPHflI9RqkNXvab3ln0a/jEbytHv8zocGxhtzmbEPYAXDcazB9l6jTtQ+9wbccNfL4FpbXPjLjDRy3xZxCpToUqTHQyqXZ43IbBDZ7NfZZX85KKS7nLqlSUYKK4fJ8wc4NGY8tVTJZZ51Jt4RYWHFVen/AJV28dxdI9Hyt6q1ocNnVGvc0+G/qfVvh/jFW8tXVK7g57ahbIAEgNYRIGn5irayqyqQblzkvdOrzrUm585x9Dpl1neEBxPxYxd1vZCkx0OruyHt6MAl8ePVHgSuW7n0wwu5ffZ61Va565LaKz8e36nxu2tXVD1YAG7jsPLme5cFKHUesv7rwUkuWdrgXAtC8bDb6oKgElrqTR5gZjI812xoxfc8xW1OrTeXBY9572Xwtrsu6YqvY+3mXOaSHEDXKWHYnbQlR919rfgz/riVJ9GVLy7H11jQAABAGgHYF2nmm87s5H4h1oZSZ2uc7/aAP/pUmtT9mEfVv5f9LvRIe1OXol8/+HOcPXrKFw2pUnK0HYSZIgaea4bG4pUWnP1LG+t6laDjD0LfiLienc0DSpseJIMuygQDPIldF7qNOvScIJ9ucfqctjptShVVSbXfjP6Glw7htTpaFWB0b3zM69WeXiFGnW0041Hw/wAidRu4NSprlL6nYcQY2LbKwavfMdwHP1V3XrKlByfkUNGk6ksHCYnedHTqVnflDnHvO/3Xgl1V63rJ/U9JhQj7jPh3GJFK5Z5j2c37rfTnKzucrs/mv+GupBVqbi+59No1Q9oc0yHAEeBXuoTU4qUeGeblFxbTM1mYnKYpcB1R7gZA28AF891Sp415Nrzx8ti2oR6aaK3B7o9MYcRprHPX9lcaWumTkvcc9fdYOgp42G1WU3GQ8hvgToPdX9OvmXSzjaK/8QH3L3N+Uujzg/1aV4rW7WTr1akVsnH8V+zOmm/ZSLiwuMrsp2cY8+S7fstX6XUpP0f5GFdcMtV7M5wgKzGK/UgHY6/88VRfaCFSdo+jhNN+7/u4OYxXDvxAa0ugAzHavEWtxGjLLWTGUcmpR4YpxrWe0+Ae30gEe6uKd7Yz2n1RfuTX6/gY+GdJgmAijQqtNQVOmbAIEdUtMfcr09nYRp0ZJPPWufTBKjsygww9UtO4/wCl4m5g4s4WjesarjWLachzYM8oPOfGRHcuvT7W6nONS358+y9H7zOnGTeYmpxNekVab3QHEFrgO1pkHzDh6K0v6njP2liaWJLyf6NPYms8vPctcFrRWaeTtPUae8Kt0ar4V5FeeV/PiRReJo9+Kr4tAotPzCXeHIeevorzXruUIqjHvu/d5fE16hWaSprvycTc9JXqGhQ0yiXuJhrRzLnch7lVFjZOp7WP0S8zho0XPg86GGWwMVH139pZ0bG+QcCT7K6ja0ls237sI61Qh3bLpnCVN9PprK6dPZUyjXmCWgR6FZ1dNpThmMvmZys4OOYy+ZdcKYXTswX1azDWqQHDOIGujR2mea32at7dYc49T7ZXyRsto06K3ksv1Od+IznX1Shb0G5i17tZgbAEk8hot12nUxGJrv4Sq9MI+ZyPEPD77PIyq5rhUadWE8oDhqO8awq6tQlQayU1zaztpRct8lDSwunmEveGyM0Na4xOsagEwpVeL5RKuoP/ACTPufA9xam26OyBDKcBwcIcXEfM48yY3VvbVKc4+wX9pVpTh/a7HRLoOsID5Z8ZKZNSkeQZI8Q45vYtXBeLdHrfs1NRjJeb/wCfmcPgFwA403fm1HiNx6fZaLeW/SWur0HKKqrtz7j6HwyQa1Is3zAadnP2ldsFueSuX7LyfSF0lUU1zxTa0rr8JUrtbVgGDo2Ts0u2DttD2ha3WgpdLe52w0+4nR8eMW4/zfHkc1x/Wm4Y36WT/uJ/sFQaxPNWMfJfUuNGhijJ+b+h8+fidU1KgZTltMwXBrjGsDMdhOq0UrNTipbnXVuuiWNj2we9fWLs+wA5RqZ/stVzRjSSwbKFV1M7l9wvcVf8SpUWuJpHXKSSGloLiW9kjdWOmSlJJPsyr1WEVmS5Or42tQa1GrPWDXCO4EEH3Pqs9cq9FFR7vb4HDpsczb8jkMctnVqXRNEhx62oGg1598Lz2nzpQq9dR4wtizuFNxxBFdw3ZVrZz6T2zTnR4IIkcwJkSO5br+dGp7UJZfx/QUVJL2kfSuD8QkGg46jrN8OY9dfNWuh3eYuhLtuvd5FdqNDDVRfEvr9xFJxbuBO8bb6+Cva0/Dpym+yyVsVlpHFYldOe0vc0NkBoA17ySV4e7u43ddSjHCSLOFN044bKimKlIioWnLUEtPIgGCrm0ouNNS8zlqSTZc4Dh77quyq4EU6ZDpPMjUAdusK1oUX1dTOeTM69f8DdOptGfOZAmMoOvW7IzLju7iFnUlUazlLb3Z/UyiupYLq1aalRpfAggwO5Uen6hG61RVMdOY4+W/5Gc4Yhgvl7Y5wgOZxFn/md1iRO3Kdzpz1XgtdvqkridGMvZXb17g42+x6qyu8Nd1Q6AIBGmi00dPjOkpNGvLPejxDULTmpiNpAcIn2WE9Mcd8MnqZ9GwmiadvTY7cMaD4wvf20HTowi+yRkuDjqtPo7qqz9To8Ccw9ivE6pS6Ks165+e/5nHUWGypx++qWtVlWiYL2uYezSCJHPc+i3aRdSpRmkRCbjwbNq5t1RhxJdznUh31ArgrzqQrOcnlvv5mt78m9YZqbWg6lka9uU6H0haPF6aqqR7PP5hPBt8Vj/wAzH8nMEeRP9wr7XVmrCouHHb+fE59QX9xS80a1G1DcPrOp6vdUDqkb5REDwG/qrHSnGdniPPc6bPDo7c9yhp3raYJdoB3StGoU5Oi1HnKNVzF9BizHKbnBjA5xJgAAf1KoXaVMdUnsV3Szeu6/Rsc+YgaePJareLlVil5omPKKXie7qWbs/wCf8nY7NqHeECfJe5q+x7TLi4l4a6jnbm9qXB6StUc9xG5O3gNgPBVVWpKcsyPO1606k8yZoXNrd23+fQqsjm9jgP8AdEe66Z2+OUdlWzUeVg+w/C/B61vbvq3AyGtlLWfmDQDBd2EztyjyXdZ0HSTb7lnp9s6MW33O1XaWIQHO8c4P+LtCwQ1+zXkE5JiTA8AsKkFJYOq0uZUJqS48vM+K4/gT7Oo1rntqBwkOZIGm4g6giQqutQcHse407VYXUWpLDR6YfxJWojKYeO+Q4fxBI15R5M6+k29bePs+7j5Fs/4kXvRdE17W/rjM8DsBOnnErN3c2sI5qf2etYy6pZfpwvwOew/CK99VDabHvc90udBMTJL3nl4nmVrp0pTZ0Xt/Stae2M8JI+gcRaXLmaRTaxgjQDLTaCAOQmVVag83EvTC/Aq9PT+7xb5eX82ynwPD3Os7quaxbSNQMyN3qVIBaCfpGeY7vNXFrHFJvsVN5LNVLG550GClIJAlVmoJuaSXYsrBxUG2+51Pw7otfd1KkTkZof8AUQPsCu/SoYW5X6vPOMeZs8R3PS3T+xnUH8PzfzE+ipdbr+JcdK4jsZ2FPopZ89znbrE+jJlhygxm5T2Lnp6fOdNVOEzbK5jGXSeH+NtIJDHODd8smPGBoti02o1lP8DF3UVyWOF4lGSvT3BmPuD4j7rRBztqykuUbZKNWDT7n0DEL1r7XpGHSoBHnuPuvSatdR+4OUf9sJfH9slFRpONbpfY5i5thUABJEdkLxdOq6byixccnnRw5rebj4mY8FYR1irFJKK/E0u3i+5e8K3OUuty4mNWzv2OH2Xo9I1D7wnGez5+BxV6XQ8rg8+KcMY0i4a3rlwDjJgiNNJgbDZadfoJ0VUXOTGi98Hta1oyvHcV4a3rytq8aseYs6GsrBvf4mfpHuvRf+V1v/nH5s1eAvMzo4jJIcAAATPgJ+0qx077QSuarhOCWze3pv8AQ1zp9KyUbqmckzM9nevG1ZynNzly3k1FPW4cpOMy8ec/dd9LVa1OKjs0RgtcFvDZZaL3Z6ZmIaGuZHMx8w1G+q9LpOsyuJunKPC88/khwdcDK9KSchxNSyXYfyc0HzBIPtC8prlL+7nzX0/iOastyi4pt89vI3Y4OH2P3VNpkl4/S+6a/M0Q5wUOF3ZpukaEbhd91b9mS44OvtrgVG5h5jsKpKlNweGYHvjVCtVpUKlJpe1mZj2jca6O9AF6iFGV7YU2uY5Xy/YyrUnWpLHYrLS8LTmY6Dt+xB3CpIuvaz6o5T81/PqVa66TytjXubFtQEOmHGYEAeUbBb5apXkvaw/gZyuZy5Mba1pW46gAPbu4+a5pTrV3v+iNftSPSjh1W8dNOnmYw6yQBm/LvvrBI7FdaXYPq6n2/mDstrZt5N34u2YOH0nuAdUZUYC+BJBY4O8iYML0F4v7Z1X6/tfE+YUHjKBIVHJPJ5qcXk7Cy+IF5T0c5lUfqYAfVkLrhf1o87ndT1SvHnD/AJ6HZ8HcYm/quovohjmszyHEgw5oiCNPm7V32t340nFrBaWV+7iTi442ydau0sggCA5vibg23vgXOaadWNHsgExsHAiHD371qqUozO601Crb7LdeTPld7wVVYdKtMj9WZp9ACuZ27LqOtQxw17v4i04T+H34kvNa4DQwgEUxJM67u29FlC3Xc0XGsyx7Kb97PqmC4NRs6fR0GZRzJ1c49rjzXVGKisIo61edWXVNnLcR8FOuLh9Wk8t6Qg7jK0wA7M0iTJk6FclWyhOTl3Z1Ur+cIqPZHjccPfg6FKi9+dgfUquIEAvIa0aSdmyPNZQodEFHJjO565uePQpcSwtldzBSJlzg0R2la6tupYRnTupRyzvMKwGlh1Oq+gKjyWzB6zjlBIDQ0DeVvhRjQi3HLOepXlWaUsHH2llc1arWG3e3M7VzqbwBJlziT5rzX9MnWqZkpZb3eP2LT75GEdsbFU/B2te8XJJLXkQdpk7BX8aKUVDstislUy+rzOk4Q4et6nTTTDmENgSRvnB2Pd7LbTpreLNcpvZlLVwatbVH0hSe5rTAIa4gjkQQI2hefurGTnjD274LWjcpRzlHV4Dg9V9kWVCWEuLqY1BbpHWHYTOnfK7qOneJa+HU88xz2OOvcLxeqPxKu+wu5osL3nqggaPnfQLgejzSy4xJ+8LzKr8TUJADzqY+Y/0ULSXlJxSH3heZ1PCdpUbWL3gEBsZtRqddiJO3urKw0+VvWc3jGMGirVU44LzH6JfbPAEkAOH8JB+0rs1G3dxbypx52x8zTCWHk4N1xVH5yOwZiPQLyn9Eqv8A1Rv8RHtVbdCk2q0uLXuyiHHTfV3YNCsloVTCfSiPEOh4Yw+qSatdxI2aNYMiCSD6K203RY0KniTxnt8eTXOplYNe44MyyaVcjuI9pBSroMX/AIy+aNRzjKtduzj4SD7FVM9Fqf8AqmC54fsXXjnOrFzWsGWQAJJMxqO73CsNH06VGpJyTWw5O3aIEDkvTElNxLhj64YaUZmzuY0Mf2VZqNnO4UejlGupFy4OVvsKrUyGVjo/scSDG4VfQ0rw5dU0vTBrVLHJpvwinUqMax2pe1pPYC4ArvnZqa6WZuGSRhdzSrPotbq3QO60PnbLA27yq3+kTk2pYNXgs+h4TZdBSDJLju4nmTv5K8tLWFtT6I/H3nRCKisGhi3DFG4JeJpvO5bEE9pb/wBLCvY06rzw/Q1VKEZ78HEX2FOpPcx1SA1xAJnUcjvzEFVz0vflfI5nab8m9w1gjK1Yio7M1rZMaayAAT6rfR02GfaefwM4Wqzuz6BQoNptDGNDWjYDQK1jCMViKwjsSSWEV/EmBsv7c29VzmtJDpZAcCNtwQoqU1Uj0s11aSqx6WfFbng+oHubTeDlJHW0OhhV0rR9mVc7B59lmFDhC9cSKdLPlEnK5vtJCwdpPyNMrCp5ZPo3w44Tq2k3Ny4io9uUU9Oq0kHrn6tNuX26bW18N9b5O2ysvCfW+fI7tdxZBAEAKA562tqVxc1A5rXhonXkSVHczb2PG6sm2ddtSlIB3H6ZEt7xrooezyZxblFxLyzxGnWJax0kbjYx2qU8mprBtqSCh4vcG0mOdtmjxnWP5VjIyieVz0La1GrTaxrYDuqA3RwcJgc9VjLlMlcNHQseHAEGQdithgSTAk7IDm8GcyveVqjYc0cyOZygET/pKwjy2ZPg9uHyOnrgc3GPJ7/7qI/5MPgv1sMQgKviUD8K+e7/ANgsKi9klclLZ2tIvtHNa0dRjiQAMztdyNzmasGk5Jk9jrluMSHGBJ2QHOYXZ0aja2drHNbpmIBLR1tiRI0grTCK3JZtcLGKRbuAdPMf8PmlFYTQZdLcQEBymF4PRr1Kzn9aHQ2HOEau5ArRTjznzBucJ3IyvpSM7XGR/KT6hZ09tgX62AICp4jLRSGYgEOBHfyPsVrqcEMr8UtKbKVF7GtY/TZoBcMskmOwgFJrYM6Oi7M0E8wD6hbCTNAEBz1YUziHRvDXZmzDgDrlHb3BYf7GPcyexltdFzQGtcBIEAQdDA8QD6rF7TyQ9mXdCu2o3MwyFtMz0QHIcR2lJt017oLXa1GzB056do9wtcl7WTXJb5NngloLKr2iGl5DfCSY9CFmjJHTKTIIDGT2IDEvPZ7qCcGveEvYWjQnvTJKRWYTZPoVHOAblf8AMJMkiYO3efVQZNZI4hsatzl6JzWRIJMkwY2HkpIWxs4LhjbVsNBc4/M5x1PlyHchDLE1T9Pv+yZIwVGPWdS5AZ1QwawSZza67dhUPcyWxQ3PDVwcoZWaABBmdNSdNNdCFjgHYWoLGNYG6NAG/YN9llkxweOK031aL6bQAXCJnlOvLslQ3tglFbgOH1LUv+Uh4HMzmGx22hRHKJe54YVhVeiQ4PaXc9TBEyRELFJp5DOk6U/T7/stnUY4Jzn6ff8AZMgqcdtKtww0wWhhGok6mZ108FhJtkor7LBKlOm1sjM3Y5jA1nQR2rDpYOlbUd9I9f2W7JiamK0n1WZGwJInXcdm3bCiTyiUVjcNrNo1KNPI0Pg7neRmkxzAha1lLANjDLOtRjVsE9YTofDTRIqUWC4Dz9Pv+y25INe+NRzC2nDSeZPLnGm6xk3jYFXgmHPtnVCA2HgaST1hOuo71jDMQauA4G+2q9J1TM5oJ1keHakc5yDps5+kev7LZkEGofp9/wBk6gUmKYa+vULnZS3TKJOkeXatbTbyQeV9YV6z2Oc5kNblOp1MmSNNJGX0UyywW1j0jBlfDhpGuo7jopTaBtdIfp9/2WWSSOlP0+/7J1EZOeqYVUNyK/VzB+bc7Ttt2aLDfOTEx4jwqtc1WupPawBsGZJ33EBS2Sy6wy36CkKYExuSdSeZ2WSZKNk1T9Pv+ynIycncYC+q5zqpDnOJPzEb+SwwzDuW+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PDxUQEBAVFBQUFxkYGBgXFxQWFhcXGBUWFxUWFhYYHCggGBwlGxcUITEhJSktLi8uFx8zODMsNygtLisBCgoKDg0OGhAQGywlICYsLC0sLCwsLCwsLy4vLCwsNCwsLCwsLCwsLywsLCwsLCwsLSwsLCwsLCwsLCwsLCwsLP/AABEIAJ8BPgMBEQACEQEDEQH/xAAbAAEAAgMBAQAAAAAAAAAAAAAAAQUCBAYDB//EADwQAAEDAgQCCAQEBAYDAAAAAAEAAhEDBAUSITEGQRMiUWFxgZGhBzJSsRRCYuGCosHRFTNykvDxI7LC/8QAGwEBAAIDAQEAAAAAAAAAAAAAAAEFAgMEBgf/xAA1EQACAQMDAgMFBwUAAwAAAAAAAQIDBBEFITESQRNRYSJxgZGxBhShwdHh8BUjMkLxFlJT/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//AEuB+ywjOMv8XkwhVhP/ABaZsrMzCAIAgIJjUoD59xJ8TqdF5p2lMViNC8mKc/pjV/joPFcVS8SeI7npbL7OVKkVOu+leXf4+Ryr/ibfEyDSA7BT09zK0fe6hb/+PWSWHn5/sWmF/Feo0gXNu1zebqZLXDvyukHwkLON6/8AZHLX+zNNrNGbT9d180fULC7bXpMrMBDajQ4ZhBgiRI5KwjLqWUeRrUnSm4S5TxsanEOKfhKPSBocS4NAJjef7LlvLn7vT60s7nRZWv3ip0N42yVvD3E5uavR1GNaT8sTqRqQZ7vsuay1B15NSWPI6b7TlQipQbfmWnEN26ja1KjDDgBB0MEuA2OnNdV7VlSoSnHk5LKlGrXjCXByWA8RVnXDRVqF7XENiGj5jAIgDmqexvq0qvtyyuO3cur6xoxpPojh89+x3y9EebOWxzHKjKxZSdAbodGmXc9x5LzGp6rWp13CjLCXOye/xLi0sqcqfVNbs3uHMWNfMyoRnGo2Ejw7j9126TqMrlShU/yW/vX7HNe2qpYlDgu1dHAEBU4vfOpuDWOjSToD4brzWt6lXt6sadGWNsvZP3cpnbbUYzi3JDBsSNQljzLhqD2jnsurSL+dddFV5lzn0+Hka7iko7x4LZXZzFPWxAmq5rTAbp5jcrwus6xcRuHGjJxUdve/M6YU107lhY1S5kkyZXoNBvJ3Np1VHmSbTf4/RmqrFKWxsK6NYQHldVMjHO7B78lyX1fwLedTyTx7+34g5W4u20hme7KJie9fMKcZyl7HJDaR6UMWB+WuD/F/Qrtje31Licvxf1GUb9pjEdLnObo2B/Lv008l6bRtTr1KVSdd9XSsrZfkjFyxkr6WK1HjMHkSduQ7lT1tUu/EbVRr0OR1JZ5L/Db4VW66OG4/qF6rS9Sjd08Paa5X5r+bHTTqdS9TTxnFTTeKbDB3JgeQ1XPq+oVKK6KLw+W8L5bmNWo47I9MGvnVC5rzJABGgHjt5LXomo1rmU4VnlpJrZL38fAUajk2mWhK9C3jdm8ocQ4iDTlojN+o7eQ5rzl5r0YNxoLPq+Ph5lbW1BJ4p7+pS1+Iqk9auG9wyj91Uy1O+nupP4Jfocbu677npbY/V3FUPHflI9RqkNXvab3ln0a/jEbytHv8zocGxhtzmbEPYAXDcazB9l6jTtQ+9wbccNfL4FpbXPjLjDRy3xZxCpToUqTHQyqXZ43IbBDZ7NfZZX85KKS7nLqlSUYKK4fJ8wc4NGY8tVTJZZ51Jt4RYWHFVen/AJV28dxdI9Hyt6q1ocNnVGvc0+G/qfVvh/jFW8tXVK7g57ahbIAEgNYRIGn5irayqyqQblzkvdOrzrUm585x9Dpl1neEBxPxYxd1vZCkx0OruyHt6MAl8ePVHgSuW7n0wwu5ffZ61Va565LaKz8e36nxu2tXVD1YAG7jsPLme5cFKHUesv7rwUkuWdrgXAtC8bDb6oKgElrqTR5gZjI812xoxfc8xW1OrTeXBY9572Xwtrsu6YqvY+3mXOaSHEDXKWHYnbQlR919rfgz/riVJ9GVLy7H11jQAABAGgHYF2nmm87s5H4h1oZSZ2uc7/aAP/pUmtT9mEfVv5f9LvRIe1OXol8/+HOcPXrKFw2pUnK0HYSZIgaea4bG4pUWnP1LG+t6laDjD0LfiLienc0DSpseJIMuygQDPIldF7qNOvScIJ9ucfqctjptShVVSbXfjP6Glw7htTpaFWB0b3zM69WeXiFGnW0041Hw/wAidRu4NSprlL6nYcQY2LbKwavfMdwHP1V3XrKlByfkUNGk6ksHCYnedHTqVnflDnHvO/3Xgl1V63rJ/U9JhQj7jPh3GJFK5Z5j2c37rfTnKzucrs/mv+GupBVqbi+59No1Q9oc0yHAEeBXuoTU4qUeGeblFxbTM1mYnKYpcB1R7gZA28AF891Sp415Nrzx8ti2oR6aaK3B7o9MYcRprHPX9lcaWumTkvcc9fdYOgp42G1WU3GQ8hvgToPdX9OvmXSzjaK/8QH3L3N+Uujzg/1aV4rW7WTr1akVsnH8V+zOmm/ZSLiwuMrsp2cY8+S7fstX6XUpP0f5GFdcMtV7M5wgKzGK/UgHY6/88VRfaCFSdo+jhNN+7/u4OYxXDvxAa0ugAzHavEWtxGjLLWTGUcmpR4YpxrWe0+Ae30gEe6uKd7Yz2n1RfuTX6/gY+GdJgmAijQqtNQVOmbAIEdUtMfcr09nYRp0ZJPPWufTBKjsygww9UtO4/wCl4m5g4s4WjesarjWLachzYM8oPOfGRHcuvT7W6nONS358+y9H7zOnGTeYmpxNekVab3QHEFrgO1pkHzDh6K0v6njP2liaWJLyf6NPYms8vPctcFrRWaeTtPUae8Kt0ar4V5FeeV/PiRReJo9+Kr4tAotPzCXeHIeevorzXruUIqjHvu/d5fE16hWaSprvycTc9JXqGhQ0yiXuJhrRzLnch7lVFjZOp7WP0S8zho0XPg86GGWwMVH139pZ0bG+QcCT7K6ja0ls237sI61Qh3bLpnCVN9PprK6dPZUyjXmCWgR6FZ1dNpThmMvmZys4OOYy+ZdcKYXTswX1azDWqQHDOIGujR2mea32at7dYc49T7ZXyRsto06K3ksv1Od+IznX1Shb0G5i17tZgbAEk8hot12nUxGJrv4Sq9MI+ZyPEPD77PIyq5rhUadWE8oDhqO8awq6tQlQayU1zaztpRct8lDSwunmEveGyM0Na4xOsagEwpVeL5RKuoP/ACTPufA9xam26OyBDKcBwcIcXEfM48yY3VvbVKc4+wX9pVpTh/a7HRLoOsID5Z8ZKZNSkeQZI8Q45vYtXBeLdHrfs1NRjJeb/wCfmcPgFwA403fm1HiNx6fZaLeW/SWur0HKKqrtz7j6HwyQa1Is3zAadnP2ldsFueSuX7LyfSF0lUU1zxTa0rr8JUrtbVgGDo2Ts0u2DttD2ha3WgpdLe52w0+4nR8eMW4/zfHkc1x/Wm4Y36WT/uJ/sFQaxPNWMfJfUuNGhijJ+b+h8+fidU1KgZTltMwXBrjGsDMdhOq0UrNTipbnXVuuiWNj2we9fWLs+wA5RqZ/stVzRjSSwbKFV1M7l9wvcVf8SpUWuJpHXKSSGloLiW9kjdWOmSlJJPsyr1WEVmS5Or42tQa1GrPWDXCO4EEH3Pqs9cq9FFR7vb4HDpsczb8jkMctnVqXRNEhx62oGg1598Lz2nzpQq9dR4wtizuFNxxBFdw3ZVrZz6T2zTnR4IIkcwJkSO5br+dGp7UJZfx/QUVJL2kfSuD8QkGg46jrN8OY9dfNWuh3eYuhLtuvd5FdqNDDVRfEvr9xFJxbuBO8bb6+Cva0/Dpym+yyVsVlpHFYldOe0vc0NkBoA17ySV4e7u43ddSjHCSLOFN044bKimKlIioWnLUEtPIgGCrm0ouNNS8zlqSTZc4Dh77quyq4EU6ZDpPMjUAdusK1oUX1dTOeTM69f8DdOptGfOZAmMoOvW7IzLju7iFnUlUazlLb3Z/UyiupYLq1aalRpfAggwO5Uen6hG61RVMdOY4+W/5Gc4Yhgvl7Y5wgOZxFn/md1iRO3Kdzpz1XgtdvqkridGMvZXb17g42+x6qyu8Nd1Q6AIBGmi00dPjOkpNGvLPejxDULTmpiNpAcIn2WE9Mcd8MnqZ9GwmiadvTY7cMaD4wvf20HTowi+yRkuDjqtPo7qqz9To8Ccw9ivE6pS6Ks165+e/5nHUWGypx++qWtVlWiYL2uYezSCJHPc+i3aRdSpRmkRCbjwbNq5t1RhxJdznUh31ArgrzqQrOcnlvv5mt78m9YZqbWg6lka9uU6H0haPF6aqqR7PP5hPBt8Vj/wAzH8nMEeRP9wr7XVmrCouHHb+fE59QX9xS80a1G1DcPrOp6vdUDqkb5REDwG/qrHSnGdniPPc6bPDo7c9yhp3raYJdoB3StGoU5Oi1HnKNVzF9BizHKbnBjA5xJgAAf1KoXaVMdUnsV3Szeu6/Rsc+YgaePJareLlVil5omPKKXie7qWbs/wCf8nY7NqHeECfJe5q+x7TLi4l4a6jnbm9qXB6StUc9xG5O3gNgPBVVWpKcsyPO1606k8yZoXNrd23+fQqsjm9jgP8AdEe66Z2+OUdlWzUeVg+w/C/B61vbvq3AyGtlLWfmDQDBd2EztyjyXdZ0HSTb7lnp9s6MW33O1XaWIQHO8c4P+LtCwQ1+zXkE5JiTA8AsKkFJYOq0uZUJqS48vM+K4/gT7Oo1rntqBwkOZIGm4g6giQqutQcHse407VYXUWpLDR6YfxJWojKYeO+Q4fxBI15R5M6+k29bePs+7j5Fs/4kXvRdE17W/rjM8DsBOnnErN3c2sI5qf2etYy6pZfpwvwOew/CK99VDabHvc90udBMTJL3nl4nmVrp0pTZ0Xt/Stae2M8JI+gcRaXLmaRTaxgjQDLTaCAOQmVVag83EvTC/Aq9PT+7xb5eX82ynwPD3Os7quaxbSNQMyN3qVIBaCfpGeY7vNXFrHFJvsVN5LNVLG550GClIJAlVmoJuaSXYsrBxUG2+51Pw7otfd1KkTkZof8AUQPsCu/SoYW5X6vPOMeZs8R3PS3T+xnUH8PzfzE+ipdbr+JcdK4jsZ2FPopZ89znbrE+jJlhygxm5T2Lnp6fOdNVOEzbK5jGXSeH+NtIJDHODd8smPGBoti02o1lP8DF3UVyWOF4lGSvT3BmPuD4j7rRBztqykuUbZKNWDT7n0DEL1r7XpGHSoBHnuPuvSatdR+4OUf9sJfH9slFRpONbpfY5i5thUABJEdkLxdOq6byixccnnRw5rebj4mY8FYR1irFJKK/E0u3i+5e8K3OUuty4mNWzv2OH2Xo9I1D7wnGez5+BxV6XQ8rg8+KcMY0i4a3rlwDjJgiNNJgbDZadfoJ0VUXOTGi98Hta1oyvHcV4a3rytq8aseYs6GsrBvf4mfpHuvRf+V1v/nH5s1eAvMzo4jJIcAAATPgJ+0qx077QSuarhOCWze3pv8AQ1zp9KyUbqmckzM9nevG1ZynNzly3k1FPW4cpOMy8ec/dd9LVa1OKjs0RgtcFvDZZaL3Z6ZmIaGuZHMx8w1G+q9LpOsyuJunKPC88/khwdcDK9KSchxNSyXYfyc0HzBIPtC8prlL+7nzX0/iOastyi4pt89vI3Y4OH2P3VNpkl4/S+6a/M0Q5wUOF3ZpukaEbhd91b9mS44OvtrgVG5h5jsKpKlNweGYHvjVCtVpUKlJpe1mZj2jca6O9AF6iFGV7YU2uY5Xy/YyrUnWpLHYrLS8LTmY6Dt+xB3CpIuvaz6o5T81/PqVa66TytjXubFtQEOmHGYEAeUbBb5apXkvaw/gZyuZy5Mba1pW46gAPbu4+a5pTrV3v+iNftSPSjh1W8dNOnmYw6yQBm/LvvrBI7FdaXYPq6n2/mDstrZt5N34u2YOH0nuAdUZUYC+BJBY4O8iYML0F4v7Z1X6/tfE+YUHjKBIVHJPJ5qcXk7Cy+IF5T0c5lUfqYAfVkLrhf1o87ndT1SvHnD/AJ6HZ8HcYm/quovohjmszyHEgw5oiCNPm7V32t340nFrBaWV+7iTi442ydau0sggCA5vibg23vgXOaadWNHsgExsHAiHD371qqUozO601Crb7LdeTPld7wVVYdKtMj9WZp9ACuZ27LqOtQxw17v4i04T+H34kvNa4DQwgEUxJM67u29FlC3Xc0XGsyx7Kb97PqmC4NRs6fR0GZRzJ1c49rjzXVGKisIo61edWXVNnLcR8FOuLh9Wk8t6Qg7jK0wA7M0iTJk6FclWyhOTl3Z1Ur+cIqPZHjccPfg6FKi9+dgfUquIEAvIa0aSdmyPNZQodEFHJjO565uePQpcSwtldzBSJlzg0R2la6tupYRnTupRyzvMKwGlh1Oq+gKjyWzB6zjlBIDQ0DeVvhRjQi3HLOepXlWaUsHH2llc1arWG3e3M7VzqbwBJlziT5rzX9MnWqZkpZb3eP2LT75GEdsbFU/B2te8XJJLXkQdpk7BX8aKUVDstislUy+rzOk4Q4et6nTTTDmENgSRvnB2Pd7LbTpreLNcpvZlLVwatbVH0hSe5rTAIa4gjkQQI2hefurGTnjD274LWjcpRzlHV4Dg9V9kWVCWEuLqY1BbpHWHYTOnfK7qOneJa+HU88xz2OOvcLxeqPxKu+wu5osL3nqggaPnfQLgejzSy4xJ+8LzKr8TUJADzqY+Y/0ULSXlJxSH3heZ1PCdpUbWL3gEBsZtRqddiJO3urKw0+VvWc3jGMGirVU44LzH6JfbPAEkAOH8JB+0rs1G3dxbypx52x8zTCWHk4N1xVH5yOwZiPQLyn9Eqv8A1Rv8RHtVbdCk2q0uLXuyiHHTfV3YNCsloVTCfSiPEOh4Yw+qSatdxI2aNYMiCSD6K203RY0KniTxnt8eTXOplYNe44MyyaVcjuI9pBSroMX/AIy+aNRzjKtduzj4SD7FVM9Fqf8AqmC54fsXXjnOrFzWsGWQAJJMxqO73CsNH06VGpJyTWw5O3aIEDkvTElNxLhj64YaUZmzuY0Mf2VZqNnO4UejlGupFy4OVvsKrUyGVjo/scSDG4VfQ0rw5dU0vTBrVLHJpvwinUqMax2pe1pPYC4ArvnZqa6WZuGSRhdzSrPotbq3QO60PnbLA27yq3+kTk2pYNXgs+h4TZdBSDJLju4nmTv5K8tLWFtT6I/H3nRCKisGhi3DFG4JeJpvO5bEE9pb/wBLCvY06rzw/Q1VKEZ78HEX2FOpPcx1SA1xAJnUcjvzEFVz0vflfI5nab8m9w1gjK1Yio7M1rZMaayAAT6rfR02GfaefwM4Wqzuz6BQoNptDGNDWjYDQK1jCMViKwjsSSWEV/EmBsv7c29VzmtJDpZAcCNtwQoqU1Uj0s11aSqx6WfFbng+oHubTeDlJHW0OhhV0rR9mVc7B59lmFDhC9cSKdLPlEnK5vtJCwdpPyNMrCp5ZPo3w44Tq2k3Ny4io9uUU9Oq0kHrn6tNuX26bW18N9b5O2ysvCfW+fI7tdxZBAEAKA562tqVxc1A5rXhonXkSVHczb2PG6sm2ddtSlIB3H6ZEt7xrooezyZxblFxLyzxGnWJax0kbjYx2qU8mprBtqSCh4vcG0mOdtmjxnWP5VjIyieVz0La1GrTaxrYDuqA3RwcJgc9VjLlMlcNHQseHAEGQdithgSTAk7IDm8GcyveVqjYc0cyOZygET/pKwjy2ZPg9uHyOnrgc3GPJ7/7qI/5MPgv1sMQgKviUD8K+e7/ANgsKi9klclLZ2tIvtHNa0dRjiQAMztdyNzmasGk5Jk9jrluMSHGBJ2QHOYXZ0aja2drHNbpmIBLR1tiRI0grTCK3JZtcLGKRbuAdPMf8PmlFYTQZdLcQEBymF4PRr1Kzn9aHQ2HOEau5ArRTjznzBucJ3IyvpSM7XGR/KT6hZ09tgX62AICp4jLRSGYgEOBHfyPsVrqcEMr8UtKbKVF7GtY/TZoBcMskmOwgFJrYM6Oi7M0E8wD6hbCTNAEBz1YUziHRvDXZmzDgDrlHb3BYf7GPcyexltdFzQGtcBIEAQdDA8QD6rF7TyQ9mXdCu2o3MwyFtMz0QHIcR2lJt017oLXa1GzB056do9wtcl7WTXJb5NngloLKr2iGl5DfCSY9CFmjJHTKTIIDGT2IDEvPZ7qCcGveEvYWjQnvTJKRWYTZPoVHOAblf8AMJMkiYO3efVQZNZI4hsatzl6JzWRIJMkwY2HkpIWxs4LhjbVsNBc4/M5x1PlyHchDLE1T9Pv+yZIwVGPWdS5AZ1QwawSZza67dhUPcyWxQ3PDVwcoZWaABBmdNSdNNdCFjgHYWoLGNYG6NAG/YN9llkxweOK031aL6bQAXCJnlOvLslQ3tglFbgOH1LUv+Uh4HMzmGx22hRHKJe54YVhVeiQ4PaXc9TBEyRELFJp5DOk6U/T7/stnUY4Jzn6ff8AZMgqcdtKtww0wWhhGok6mZ108FhJtkor7LBKlOm1sjM3Y5jA1nQR2rDpYOlbUd9I9f2W7JiamK0n1WZGwJInXcdm3bCiTyiUVjcNrNo1KNPI0Pg7neRmkxzAha1lLANjDLOtRjVsE9YTofDTRIqUWC4Dz9Pv+y25INe+NRzC2nDSeZPLnGm6xk3jYFXgmHPtnVCA2HgaST1hOuo71jDMQauA4G+2q9J1TM5oJ1keHakc5yDps5+kev7LZkEGofp9/wBk6gUmKYa+vULnZS3TKJOkeXatbTbyQeV9YV6z2Oc5kNblOp1MmSNNJGX0UyywW1j0jBlfDhpGuo7jopTaBtdIfp9/2WWSSOlP0+/7J1EZOeqYVUNyK/VzB+bc7Ttt2aLDfOTEx4jwqtc1WupPawBsGZJ33EBS2Sy6wy36CkKYExuSdSeZ2WSZKNk1T9Pv+ynIycncYC+q5zqpDnOJPzEb+SwwzDuW+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PDxUQEBAVFBQUFxkYGBgXFxQWFhcXGBUWFxUWFhYYHCggGBwlGxcUITEhJSktLi8uFx8zODMsNygtLisBCgoKDg0OGhAQGywlICYsLC0sLCwsLCwsLy4vLCwsNCwsLCwsLCwsLywsLCwsLCwsLSwsLCwsLCwsLCwsLCwsLP/AABEIAJ8BPgMBEQACEQEDEQH/xAAbAAEAAgMBAQAAAAAAAAAAAAAAAQUCBAYDB//EADwQAAEDAgQCCAQEBAYDAAAAAAEAAhEDBAUSITEGQRMiUWFxgZGhBzJSsRRCYuGCosHRFTNykvDxI7LC/8QAGwEBAAIDAQEAAAAAAAAAAAAAAAEFAgMEBgf/xAA1EQACAQMDAgMFBwUAAwAAAAAAAQIDBBEFITESQRNRYSJxgZGxBhShwdHh8BUjMkLxFlJT/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//AEuB+ywjOMv8XkwhVhP/ABaZsrMzCAIAgIJjUoD59xJ8TqdF5p2lMViNC8mKc/pjV/joPFcVS8SeI7npbL7OVKkVOu+leXf4+Ryr/ibfEyDSA7BT09zK0fe6hb/+PWSWHn5/sWmF/Feo0gXNu1zebqZLXDvyukHwkLON6/8AZHLX+zNNrNGbT9d180fULC7bXpMrMBDajQ4ZhBgiRI5KwjLqWUeRrUnSm4S5TxsanEOKfhKPSBocS4NAJjef7LlvLn7vT60s7nRZWv3ip0N42yVvD3E5uavR1GNaT8sTqRqQZ7vsuay1B15NSWPI6b7TlQipQbfmWnEN26ja1KjDDgBB0MEuA2OnNdV7VlSoSnHk5LKlGrXjCXByWA8RVnXDRVqF7XENiGj5jAIgDmqexvq0qvtyyuO3cur6xoxpPojh89+x3y9EebOWxzHKjKxZSdAbodGmXc9x5LzGp6rWp13CjLCXOye/xLi0sqcqfVNbs3uHMWNfMyoRnGo2Ejw7j9126TqMrlShU/yW/vX7HNe2qpYlDgu1dHAEBU4vfOpuDWOjSToD4brzWt6lXt6sadGWNsvZP3cpnbbUYzi3JDBsSNQljzLhqD2jnsurSL+dddFV5lzn0+Hka7iko7x4LZXZzFPWxAmq5rTAbp5jcrwus6xcRuHGjJxUdve/M6YU107lhY1S5kkyZXoNBvJ3Np1VHmSbTf4/RmqrFKWxsK6NYQHldVMjHO7B78lyX1fwLedTyTx7+34g5W4u20hme7KJie9fMKcZyl7HJDaR6UMWB+WuD/F/Qrtje31Licvxf1GUb9pjEdLnObo2B/Lv008l6bRtTr1KVSdd9XSsrZfkjFyxkr6WK1HjMHkSduQ7lT1tUu/EbVRr0OR1JZ5L/Db4VW66OG4/qF6rS9Sjd08Paa5X5r+bHTTqdS9TTxnFTTeKbDB3JgeQ1XPq+oVKK6KLw+W8L5bmNWo47I9MGvnVC5rzJABGgHjt5LXomo1rmU4VnlpJrZL38fAUajk2mWhK9C3jdm8ocQ4iDTlojN+o7eQ5rzl5r0YNxoLPq+Ph5lbW1BJ4p7+pS1+Iqk9auG9wyj91Uy1O+nupP4Jfocbu677npbY/V3FUPHflI9RqkNXvab3ln0a/jEbytHv8zocGxhtzmbEPYAXDcazB9l6jTtQ+9wbccNfL4FpbXPjLjDRy3xZxCpToUqTHQyqXZ43IbBDZ7NfZZX85KKS7nLqlSUYKK4fJ8wc4NGY8tVTJZZ51Jt4RYWHFVen/AJV28dxdI9Hyt6q1ocNnVGvc0+G/qfVvh/jFW8tXVK7g57ahbIAEgNYRIGn5irayqyqQblzkvdOrzrUm585x9Dpl1neEBxPxYxd1vZCkx0OruyHt6MAl8ePVHgSuW7n0wwu5ffZ61Va565LaKz8e36nxu2tXVD1YAG7jsPLme5cFKHUesv7rwUkuWdrgXAtC8bDb6oKgElrqTR5gZjI812xoxfc8xW1OrTeXBY9572Xwtrsu6YqvY+3mXOaSHEDXKWHYnbQlR919rfgz/riVJ9GVLy7H11jQAABAGgHYF2nmm87s5H4h1oZSZ2uc7/aAP/pUmtT9mEfVv5f9LvRIe1OXol8/+HOcPXrKFw2pUnK0HYSZIgaea4bG4pUWnP1LG+t6laDjD0LfiLienc0DSpseJIMuygQDPIldF7qNOvScIJ9ucfqctjptShVVSbXfjP6Glw7htTpaFWB0b3zM69WeXiFGnW0041Hw/wAidRu4NSprlL6nYcQY2LbKwavfMdwHP1V3XrKlByfkUNGk6ksHCYnedHTqVnflDnHvO/3Xgl1V63rJ/U9JhQj7jPh3GJFK5Z5j2c37rfTnKzucrs/mv+GupBVqbi+59No1Q9oc0yHAEeBXuoTU4qUeGeblFxbTM1mYnKYpcB1R7gZA28AF891Sp415Nrzx8ti2oR6aaK3B7o9MYcRprHPX9lcaWumTkvcc9fdYOgp42G1WU3GQ8hvgToPdX9OvmXSzjaK/8QH3L3N+Uujzg/1aV4rW7WTr1akVsnH8V+zOmm/ZSLiwuMrsp2cY8+S7fstX6XUpP0f5GFdcMtV7M5wgKzGK/UgHY6/88VRfaCFSdo+jhNN+7/u4OYxXDvxAa0ugAzHavEWtxGjLLWTGUcmpR4YpxrWe0+Ae30gEe6uKd7Yz2n1RfuTX6/gY+GdJgmAijQqtNQVOmbAIEdUtMfcr09nYRp0ZJPPWufTBKjsygww9UtO4/wCl4m5g4s4WjesarjWLachzYM8oPOfGRHcuvT7W6nONS358+y9H7zOnGTeYmpxNekVab3QHEFrgO1pkHzDh6K0v6njP2liaWJLyf6NPYms8vPctcFrRWaeTtPUae8Kt0ar4V5FeeV/PiRReJo9+Kr4tAotPzCXeHIeevorzXruUIqjHvu/d5fE16hWaSprvycTc9JXqGhQ0yiXuJhrRzLnch7lVFjZOp7WP0S8zho0XPg86GGWwMVH139pZ0bG+QcCT7K6ja0ls237sI61Qh3bLpnCVN9PprK6dPZUyjXmCWgR6FZ1dNpThmMvmZys4OOYy+ZdcKYXTswX1azDWqQHDOIGujR2mea32at7dYc49T7ZXyRsto06K3ksv1Od+IznX1Shb0G5i17tZgbAEk8hot12nUxGJrv4Sq9MI+ZyPEPD77PIyq5rhUadWE8oDhqO8awq6tQlQayU1zaztpRct8lDSwunmEveGyM0Na4xOsagEwpVeL5RKuoP/ACTPufA9xam26OyBDKcBwcIcXEfM48yY3VvbVKc4+wX9pVpTh/a7HRLoOsID5Z8ZKZNSkeQZI8Q45vYtXBeLdHrfs1NRjJeb/wCfmcPgFwA403fm1HiNx6fZaLeW/SWur0HKKqrtz7j6HwyQa1Is3zAadnP2ldsFueSuX7LyfSF0lUU1zxTa0rr8JUrtbVgGDo2Ts0u2DttD2ha3WgpdLe52w0+4nR8eMW4/zfHkc1x/Wm4Y36WT/uJ/sFQaxPNWMfJfUuNGhijJ+b+h8+fidU1KgZTltMwXBrjGsDMdhOq0UrNTipbnXVuuiWNj2we9fWLs+wA5RqZ/stVzRjSSwbKFV1M7l9wvcVf8SpUWuJpHXKSSGloLiW9kjdWOmSlJJPsyr1WEVmS5Or42tQa1GrPWDXCO4EEH3Pqs9cq9FFR7vb4HDpsczb8jkMctnVqXRNEhx62oGg1598Lz2nzpQq9dR4wtizuFNxxBFdw3ZVrZz6T2zTnR4IIkcwJkSO5br+dGp7UJZfx/QUVJL2kfSuD8QkGg46jrN8OY9dfNWuh3eYuhLtuvd5FdqNDDVRfEvr9xFJxbuBO8bb6+Cva0/Dpym+yyVsVlpHFYldOe0vc0NkBoA17ySV4e7u43ddSjHCSLOFN044bKimKlIioWnLUEtPIgGCrm0ouNNS8zlqSTZc4Dh77quyq4EU6ZDpPMjUAdusK1oUX1dTOeTM69f8DdOptGfOZAmMoOvW7IzLju7iFnUlUazlLb3Z/UyiupYLq1aalRpfAggwO5Uen6hG61RVMdOY4+W/5Gc4Yhgvl7Y5wgOZxFn/md1iRO3Kdzpz1XgtdvqkridGMvZXb17g42+x6qyu8Nd1Q6AIBGmi00dPjOkpNGvLPejxDULTmpiNpAcIn2WE9Mcd8MnqZ9GwmiadvTY7cMaD4wvf20HTowi+yRkuDjqtPo7qqz9To8Ccw9ivE6pS6Ks165+e/5nHUWGypx++qWtVlWiYL2uYezSCJHPc+i3aRdSpRmkRCbjwbNq5t1RhxJdznUh31ArgrzqQrOcnlvv5mt78m9YZqbWg6lka9uU6H0haPF6aqqR7PP5hPBt8Vj/wAzH8nMEeRP9wr7XVmrCouHHb+fE59QX9xS80a1G1DcPrOp6vdUDqkb5REDwG/qrHSnGdniPPc6bPDo7c9yhp3raYJdoB3StGoU5Oi1HnKNVzF9BizHKbnBjA5xJgAAf1KoXaVMdUnsV3Szeu6/Rsc+YgaePJareLlVil5omPKKXie7qWbs/wCf8nY7NqHeECfJe5q+x7TLi4l4a6jnbm9qXB6StUc9xG5O3gNgPBVVWpKcsyPO1606k8yZoXNrd23+fQqsjm9jgP8AdEe66Z2+OUdlWzUeVg+w/C/B61vbvq3AyGtlLWfmDQDBd2EztyjyXdZ0HSTb7lnp9s6MW33O1XaWIQHO8c4P+LtCwQ1+zXkE5JiTA8AsKkFJYOq0uZUJqS48vM+K4/gT7Oo1rntqBwkOZIGm4g6giQqutQcHse407VYXUWpLDR6YfxJWojKYeO+Q4fxBI15R5M6+k29bePs+7j5Fs/4kXvRdE17W/rjM8DsBOnnErN3c2sI5qf2etYy6pZfpwvwOew/CK99VDabHvc90udBMTJL3nl4nmVrp0pTZ0Xt/Stae2M8JI+gcRaXLmaRTaxgjQDLTaCAOQmVVag83EvTC/Aq9PT+7xb5eX82ynwPD3Os7quaxbSNQMyN3qVIBaCfpGeY7vNXFrHFJvsVN5LNVLG550GClIJAlVmoJuaSXYsrBxUG2+51Pw7otfd1KkTkZof8AUQPsCu/SoYW5X6vPOMeZs8R3PS3T+xnUH8PzfzE+ipdbr+JcdK4jsZ2FPopZ89znbrE+jJlhygxm5T2Lnp6fOdNVOEzbK5jGXSeH+NtIJDHODd8smPGBoti02o1lP8DF3UVyWOF4lGSvT3BmPuD4j7rRBztqykuUbZKNWDT7n0DEL1r7XpGHSoBHnuPuvSatdR+4OUf9sJfH9slFRpONbpfY5i5thUABJEdkLxdOq6byixccnnRw5rebj4mY8FYR1irFJKK/E0u3i+5e8K3OUuty4mNWzv2OH2Xo9I1D7wnGez5+BxV6XQ8rg8+KcMY0i4a3rlwDjJgiNNJgbDZadfoJ0VUXOTGi98Hta1oyvHcV4a3rytq8aseYs6GsrBvf4mfpHuvRf+V1v/nH5s1eAvMzo4jJIcAAATPgJ+0qx077QSuarhOCWze3pv8AQ1zp9KyUbqmckzM9nevG1ZynNzly3k1FPW4cpOMy8ec/dd9LVa1OKjs0RgtcFvDZZaL3Z6ZmIaGuZHMx8w1G+q9LpOsyuJunKPC88/khwdcDK9KSchxNSyXYfyc0HzBIPtC8prlL+7nzX0/iOastyi4pt89vI3Y4OH2P3VNpkl4/S+6a/M0Q5wUOF3ZpukaEbhd91b9mS44OvtrgVG5h5jsKpKlNweGYHvjVCtVpUKlJpe1mZj2jca6O9AF6iFGV7YU2uY5Xy/YyrUnWpLHYrLS8LTmY6Dt+xB3CpIuvaz6o5T81/PqVa66TytjXubFtQEOmHGYEAeUbBb5apXkvaw/gZyuZy5Mba1pW46gAPbu4+a5pTrV3v+iNftSPSjh1W8dNOnmYw6yQBm/LvvrBI7FdaXYPq6n2/mDstrZt5N34u2YOH0nuAdUZUYC+BJBY4O8iYML0F4v7Z1X6/tfE+YUHjKBIVHJPJ5qcXk7Cy+IF5T0c5lUfqYAfVkLrhf1o87ndT1SvHnD/AJ6HZ8HcYm/quovohjmszyHEgw5oiCNPm7V32t340nFrBaWV+7iTi442ydau0sggCA5vibg23vgXOaadWNHsgExsHAiHD371qqUozO601Crb7LdeTPld7wVVYdKtMj9WZp9ACuZ27LqOtQxw17v4i04T+H34kvNa4DQwgEUxJM67u29FlC3Xc0XGsyx7Kb97PqmC4NRs6fR0GZRzJ1c49rjzXVGKisIo61edWXVNnLcR8FOuLh9Wk8t6Qg7jK0wA7M0iTJk6FclWyhOTl3Z1Ur+cIqPZHjccPfg6FKi9+dgfUquIEAvIa0aSdmyPNZQodEFHJjO565uePQpcSwtldzBSJlzg0R2la6tupYRnTupRyzvMKwGlh1Oq+gKjyWzB6zjlBIDQ0DeVvhRjQi3HLOepXlWaUsHH2llc1arWG3e3M7VzqbwBJlziT5rzX9MnWqZkpZb3eP2LT75GEdsbFU/B2te8XJJLXkQdpk7BX8aKUVDstislUy+rzOk4Q4et6nTTTDmENgSRvnB2Pd7LbTpreLNcpvZlLVwatbVH0hSe5rTAIa4gjkQQI2hefurGTnjD274LWjcpRzlHV4Dg9V9kWVCWEuLqY1BbpHWHYTOnfK7qOneJa+HU88xz2OOvcLxeqPxKu+wu5osL3nqggaPnfQLgejzSy4xJ+8LzKr8TUJADzqY+Y/0ULSXlJxSH3heZ1PCdpUbWL3gEBsZtRqddiJO3urKw0+VvWc3jGMGirVU44LzH6JfbPAEkAOH8JB+0rs1G3dxbypx52x8zTCWHk4N1xVH5yOwZiPQLyn9Eqv8A1Rv8RHtVbdCk2q0uLXuyiHHTfV3YNCsloVTCfSiPEOh4Yw+qSatdxI2aNYMiCSD6K203RY0KniTxnt8eTXOplYNe44MyyaVcjuI9pBSroMX/AIy+aNRzjKtduzj4SD7FVM9Fqf8AqmC54fsXXjnOrFzWsGWQAJJMxqO73CsNH06VGpJyTWw5O3aIEDkvTElNxLhj64YaUZmzuY0Mf2VZqNnO4UejlGupFy4OVvsKrUyGVjo/scSDG4VfQ0rw5dU0vTBrVLHJpvwinUqMax2pe1pPYC4ArvnZqa6WZuGSRhdzSrPotbq3QO60PnbLA27yq3+kTk2pYNXgs+h4TZdBSDJLju4nmTv5K8tLWFtT6I/H3nRCKisGhi3DFG4JeJpvO5bEE9pb/wBLCvY06rzw/Q1VKEZ78HEX2FOpPcx1SA1xAJnUcjvzEFVz0vflfI5nab8m9w1gjK1Yio7M1rZMaayAAT6rfR02GfaefwM4Wqzuz6BQoNptDGNDWjYDQK1jCMViKwjsSSWEV/EmBsv7c29VzmtJDpZAcCNtwQoqU1Uj0s11aSqx6WfFbng+oHubTeDlJHW0OhhV0rR9mVc7B59lmFDhC9cSKdLPlEnK5vtJCwdpPyNMrCp5ZPo3w44Tq2k3Ny4io9uUU9Oq0kHrn6tNuX26bW18N9b5O2ysvCfW+fI7tdxZBAEAKA562tqVxc1A5rXhonXkSVHczb2PG6sm2ddtSlIB3H6ZEt7xrooezyZxblFxLyzxGnWJax0kbjYx2qU8mprBtqSCh4vcG0mOdtmjxnWP5VjIyieVz0La1GrTaxrYDuqA3RwcJgc9VjLlMlcNHQseHAEGQdithgSTAk7IDm8GcyveVqjYc0cyOZygET/pKwjy2ZPg9uHyOnrgc3GPJ7/7qI/5MPgv1sMQgKviUD8K+e7/ANgsKi9klclLZ2tIvtHNa0dRjiQAMztdyNzmasGk5Jk9jrluMSHGBJ2QHOYXZ0aja2drHNbpmIBLR1tiRI0grTCK3JZtcLGKRbuAdPMf8PmlFYTQZdLcQEBymF4PRr1Kzn9aHQ2HOEau5ArRTjznzBucJ3IyvpSM7XGR/KT6hZ09tgX62AICp4jLRSGYgEOBHfyPsVrqcEMr8UtKbKVF7GtY/TZoBcMskmOwgFJrYM6Oi7M0E8wD6hbCTNAEBz1YUziHRvDXZmzDgDrlHb3BYf7GPcyexltdFzQGtcBIEAQdDA8QD6rF7TyQ9mXdCu2o3MwyFtMz0QHIcR2lJt017oLXa1GzB056do9wtcl7WTXJb5NngloLKr2iGl5DfCSY9CFmjJHTKTIIDGT2IDEvPZ7qCcGveEvYWjQnvTJKRWYTZPoVHOAblf8AMJMkiYO3efVQZNZI4hsatzl6JzWRIJMkwY2HkpIWxs4LhjbVsNBc4/M5x1PlyHchDLE1T9Pv+yZIwVGPWdS5AZ1QwawSZza67dhUPcyWxQ3PDVwcoZWaABBmdNSdNNdCFjgHYWoLGNYG6NAG/YN9llkxweOK031aL6bQAXCJnlOvLslQ3tglFbgOH1LUv+Uh4HMzmGx22hRHKJe54YVhVeiQ4PaXc9TBEyRELFJp5DOk6U/T7/stnUY4Jzn6ff8AZMgqcdtKtww0wWhhGok6mZ108FhJtkor7LBKlOm1sjM3Y5jA1nQR2rDpYOlbUd9I9f2W7JiamK0n1WZGwJInXcdm3bCiTyiUVjcNrNo1KNPI0Pg7neRmkxzAha1lLANjDLOtRjVsE9YTofDTRIqUWC4Dz9Pv+y25INe+NRzC2nDSeZPLnGm6xk3jYFXgmHPtnVCA2HgaST1hOuo71jDMQauA4G+2q9J1TM5oJ1keHakc5yDps5+kev7LZkEGofp9/wBk6gUmKYa+vULnZS3TKJOkeXatbTbyQeV9YV6z2Oc5kNblOp1MmSNNJGX0UyywW1j0jBlfDhpGuo7jopTaBtdIfp9/2WWSSOlP0+/7J1EZOeqYVUNyK/VzB+bc7Ttt2aLDfOTEx4jwqtc1WupPawBsGZJ33EBS2Sy6wy36CkKYExuSdSeZ2WSZKNk1T9Pv+ynIycncYC+q5zqpDnOJPzEb+SwwzDuW+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PDxUQEBAVFBQUFxkYGBgXFxQWFhcXGBUWFxUWFhYYHCggGBwlGxcUITEhJSktLi8uFx8zODMsNygtLisBCgoKDg0OGhAQGywlICYsLC0sLCwsLCwsLy4vLCwsNCwsLCwsLCwsLywsLCwsLCwsLSwsLCwsLCwsLCwsLCwsLP/AABEIAJ8BPgMBEQACEQEDEQH/xAAbAAEAAgMBAQAAAAAAAAAAAAAAAQUCBAYDB//EADwQAAEDAgQCCAQEBAYDAAAAAAEAAhEDBAUSITEGQRMiUWFxgZGhBzJSsRRCYuGCosHRFTNykvDxI7LC/8QAGwEBAAIDAQEAAAAAAAAAAAAAAAEFAgMEBgf/xAA1EQACAQMDAgMFBwUAAwAAAAAAAQIDBBEFITESQRNRYSJxgZGxBhShwdHh8BUjMkLxFlJT/9oADAMBAAIRAxEAPwD7i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IDp2KxjOMuHkErIBAEAQBAEAQBAEAQBAYvcGgkmABJJ2AG5KBvB4WmIUqwmlVY//AEuB+ywjOMv8XkwhVhP/ABaZsrMzCAIAgIJjUoD59xJ8TqdF5p2lMViNC8mKc/pjV/joPFcVS8SeI7npbL7OVKkVOu+leXf4+Ryr/ibfEyDSA7BT09zK0fe6hb/+PWSWHn5/sWmF/Feo0gXNu1zebqZLXDvyukHwkLON6/8AZHLX+zNNrNGbT9d180fULC7bXpMrMBDajQ4ZhBgiRI5KwjLqWUeRrUnSm4S5TxsanEOKfhKPSBocS4NAJjef7LlvLn7vT60s7nRZWv3ip0N42yVvD3E5uavR1GNaT8sTqRqQZ7vsuay1B15NSWPI6b7TlQipQbfmWnEN26ja1KjDDgBB0MEuA2OnNdV7VlSoSnHk5LKlGrXjCXByWA8RVnXDRVqF7XENiGj5jAIgDmqexvq0qvtyyuO3cur6xoxpPojh89+x3y9EebOWxzHKjKxZSdAbodGmXc9x5LzGp6rWp13CjLCXOye/xLi0sqcqfVNbs3uHMWNfMyoRnGo2Ejw7j9126TqMrlShU/yW/vX7HNe2qpYlDgu1dHAEBU4vfOpuDWOjSToD4brzWt6lXt6sadGWNsvZP3cpnbbUYzi3JDBsSNQljzLhqD2jnsurSL+dddFV5lzn0+Hka7iko7x4LZXZzFPWxAmq5rTAbp5jcrwus6xcRuHGjJxUdve/M6YU107lhY1S5kkyZXoNBvJ3Np1VHmSbTf4/RmqrFKWxsK6NYQHldVMjHO7B78lyX1fwLedTyTx7+34g5W4u20hme7KJie9fMKcZyl7HJDaR6UMWB+WuD/F/Qrtje31Licvxf1GUb9pjEdLnObo2B/Lv008l6bRtTr1KVSdd9XSsrZfkjFyxkr6WK1HjMHkSduQ7lT1tUu/EbVRr0OR1JZ5L/Db4VW66OG4/qF6rS9Sjd08Paa5X5r+bHTTqdS9TTxnFTTeKbDB3JgeQ1XPq+oVKK6KLw+W8L5bmNWo47I9MGvnVC5rzJABGgHjt5LXomo1rmU4VnlpJrZL38fAUajk2mWhK9C3jdm8ocQ4iDTlojN+o7eQ5rzl5r0YNxoLPq+Ph5lbW1BJ4p7+pS1+Iqk9auG9wyj91Uy1O+nupP4Jfocbu677npbY/V3FUPHflI9RqkNXvab3ln0a/jEbytHv8zocGxhtzmbEPYAXDcazB9l6jTtQ+9wbccNfL4FpbXPjLjDRy3xZxCpToUqTHQyqXZ43IbBDZ7NfZZX85KKS7nLqlSUYKK4fJ8wc4NGY8tVTJZZ51Jt4RYWHFVen/AJV28dxdI9Hyt6q1ocNnVGvc0+G/qfVvh/jFW8tXVK7g57ahbIAEgNYRIGn5irayqyqQblzkvdOrzrUm585x9Dpl1neEBxPxYxd1vZCkx0OruyHt6MAl8ePVHgSuW7n0wwu5ffZ61Va565LaKz8e36nxu2tXVD1YAG7jsPLme5cFKHUesv7rwUkuWdrgXAtC8bDb6oKgElrqTR5gZjI812xoxfc8xW1OrTeXBY9572Xwtrsu6YqvY+3mXOaSHEDXKWHYnbQlR919rfgz/riVJ9GVLy7H11jQAABAGgHYF2nmm87s5H4h1oZSZ2uc7/aAP/pUmtT9mEfVv5f9LvRIe1OXol8/+HOcPXrKFw2pUnK0HYSZIgaea4bG4pUWnP1LG+t6laDjD0LfiLienc0DSpseJIMuygQDPIldF7qNOvScIJ9ucfqctjptShVVSbXfjP6Glw7htTpaFWB0b3zM69WeXiFGnW0041Hw/wAidRu4NSprlL6nYcQY2LbKwavfMdwHP1V3XrKlByfkUNGk6ksHCYnedHTqVnflDnHvO/3Xgl1V63rJ/U9JhQj7jPh3GJFK5Z5j2c37rfTnKzucrs/mv+GupBVqbi+59No1Q9oc0yHAEeBXuoTU4qUeGeblFxbTM1mYnKYpcB1R7gZA28AF891Sp415Nrzx8ti2oR6aaK3B7o9MYcRprHPX9lcaWumTkvcc9fdYOgp42G1WU3GQ8hvgToPdX9OvmXSzjaK/8QH3L3N+Uujzg/1aV4rW7WTr1akVsnH8V+zOmm/ZSLiwuMrsp2cY8+S7fstX6XUpP0f5GFdcMtV7M5wgKzGK/UgHY6/88VRfaCFSdo+jhNN+7/u4OYxXDvxAa0ugAzHavEWtxGjLLWTGUcmpR4YpxrWe0+Ae30gEe6uKd7Yz2n1RfuTX6/gY+GdJgmAijQqtNQVOmbAIEdUtMfcr09nYRp0ZJPPWufTBKjsygww9UtO4/wCl4m5g4s4WjesarjWLachzYM8oPOfGRHcuvT7W6nONS358+y9H7zOnGTeYmpxNekVab3QHEFrgO1pkHzDh6K0v6njP2liaWJLyf6NPYms8vPctcFrRWaeTtPUae8Kt0ar4V5FeeV/PiRReJo9+Kr4tAotPzCXeHIeevorzXruUIqjHvu/d5fE16hWaSprvycTc9JXqGhQ0yiXuJhrRzLnch7lVFjZOp7WP0S8zho0XPg86GGWwMVH139pZ0bG+QcCT7K6ja0ls237sI61Qh3bLpnCVN9PprK6dPZUyjXmCWgR6FZ1dNpThmMvmZys4OOYy+ZdcKYXTswX1azDWqQHDOIGujR2mea32at7dYc49T7ZXyRsto06K3ksv1Od+IznX1Shb0G5i17tZgbAEk8hot12nUxGJrv4Sq9MI+ZyPEPD77PIyq5rhUadWE8oDhqO8awq6tQlQayU1zaztpRct8lDSwunmEveGyM0Na4xOsagEwpVeL5RKuoP/ACTPufA9xam26OyBDKcBwcIcXEfM48yY3VvbVKc4+wX9pVpTh/a7HRLoOsID5Z8ZKZNSkeQZI8Q45vYtXBeLdHrfs1NRjJeb/wCfmcPgFwA403fm1HiNx6fZaLeW/SWur0HKKqrtz7j6HwyQa1Is3zAadnP2ldsFueSuX7LyfSF0lUU1zxTa0rr8JUrtbVgGDo2Ts0u2DttD2ha3WgpdLe52w0+4nR8eMW4/zfHkc1x/Wm4Y36WT/uJ/sFQaxPNWMfJfUuNGhijJ+b+h8+fidU1KgZTltMwXBrjGsDMdhOq0UrNTipbnXVuuiWNj2we9fWLs+wA5RqZ/stVzRjSSwbKFV1M7l9wvcVf8SpUWuJpHXKSSGloLiW9kjdWOmSlJJPsyr1WEVmS5Or42tQa1GrPWDXCO4EEH3Pqs9cq9FFR7vb4HDpsczb8jkMctnVqXRNEhx62oGg1598Lz2nzpQq9dR4wtizuFNxxBFdw3ZVrZz6T2zTnR4IIkcwJkSO5br+dGp7UJZfx/QUVJL2kfSuD8QkGg46jrN8OY9dfNWuh3eYuhLtuvd5FdqNDDVRfEvr9xFJxbuBO8bb6+Cva0/Dpym+yyVsVlpHFYldOe0vc0NkBoA17ySV4e7u43ddSjHCSLOFN044bKimKlIioWnLUEtPIgGCrm0ouNNS8zlqSTZc4Dh77quyq4EU6ZDpPMjUAdusK1oUX1dTOeTM69f8DdOptGfOZAmMoOvW7IzLju7iFnUlUazlLb3Z/UyiupYLq1aalRpfAggwO5Uen6hG61RVMdOY4+W/5Gc4Yhgvl7Y5wgOZxFn/md1iRO3Kdzpz1XgtdvqkridGMvZXb17g42+x6qyu8Nd1Q6AIBGmi00dPjOkpNGvLPejxDULTmpiNpAcIn2WE9Mcd8MnqZ9GwmiadvTY7cMaD4wvf20HTowi+yRkuDjqtPo7qqz9To8Ccw9ivE6pS6Ks165+e/5nHUWGypx++qWtVlWiYL2uYezSCJHPc+i3aRdSpRmkRCbjwbNq5t1RhxJdznUh31ArgrzqQrOcnlvv5mt78m9YZqbWg6lka9uU6H0haPF6aqqR7PP5hPBt8Vj/wAzH8nMEeRP9wr7XVmrCouHHb+fE59QX9xS80a1G1DcPrOp6vdUDqkb5REDwG/qrHSnGdniPPc6bPDo7c9yhp3raYJdoB3StGoU5Oi1HnKNVzF9BizHKbnBjA5xJgAAf1KoXaVMdUnsV3Szeu6/Rsc+YgaePJareLlVil5omPKKXie7qWbs/wCf8nY7NqHeECfJe5q+x7TLi4l4a6jnbm9qXB6StUc9xG5O3gNgPBVVWpKcsyPO1606k8yZoXNrd23+fQqsjm9jgP8AdEe66Z2+OUdlWzUeVg+w/C/B61vbvq3AyGtlLWfmDQDBd2EztyjyXdZ0HSTb7lnp9s6MW33O1XaWIQHO8c4P+LtCwQ1+zXkE5JiTA8AsKkFJYOq0uZUJqS48vM+K4/gT7Oo1rntqBwkOZIGm4g6giQqutQcHse407VYXUWpLDR6YfxJWojKYeO+Q4fxBI15R5M6+k29bePs+7j5Fs/4kXvRdE17W/rjM8DsBOnnErN3c2sI5qf2etYy6pZfpwvwOew/CK99VDabHvc90udBMTJL3nl4nmVrp0pTZ0Xt/Stae2M8JI+gcRaXLmaRTaxgjQDLTaCAOQmVVag83EvTC/Aq9PT+7xb5eX82ynwPD3Os7quaxbSNQMyN3qVIBaCfpGeY7vNXFrHFJvsVN5LNVLG550GClIJAlVmoJuaSXYsrBxUG2+51Pw7otfd1KkTkZof8AUQPsCu/SoYW5X6vPOMeZs8R3PS3T+xnUH8PzfzE+ipdbr+JcdK4jsZ2FPopZ89znbrE+jJlhygxm5T2Lnp6fOdNVOEzbK5jGXSeH+NtIJDHODd8smPGBoti02o1lP8DF3UVyWOF4lGSvT3BmPuD4j7rRBztqykuUbZKNWDT7n0DEL1r7XpGHSoBHnuPuvSatdR+4OUf9sJfH9slFRpONbpfY5i5thUABJEdkLxdOq6byixccnnRw5rebj4mY8FYR1irFJKK/E0u3i+5e8K3OUuty4mNWzv2OH2Xo9I1D7wnGez5+BxV6XQ8rg8+KcMY0i4a3rlwDjJgiNNJgbDZadfoJ0VUXOTGi98Hta1oyvHcV4a3rytq8aseYs6GsrBvf4mfpHuvRf+V1v/nH5s1eAvMzo4jJIcAAATPgJ+0qx077QSuarhOCWze3pv8AQ1zp9KyUbqmckzM9nevG1ZynNzly3k1FPW4cpOMy8ec/dd9LVa1OKjs0RgtcFvDZZaL3Z6ZmIaGuZHMx8w1G+q9LpOsyuJunKPC88/khwdcDK9KSchxNSyXYfyc0HzBIPtC8prlL+7nzX0/iOastyi4pt89vI3Y4OH2P3VNpkl4/S+6a/M0Q5wUOF3ZpukaEbhd91b9mS44OvtrgVG5h5jsKpKlNweGYHvjVCtVpUKlJpe1mZj2jca6O9AF6iFGV7YU2uY5Xy/YyrUnWpLHYrLS8LTmY6Dt+xB3CpIuvaz6o5T81/PqVa66TytjXubFtQEOmHGYEAeUbBb5apXkvaw/gZyuZy5Mba1pW46gAPbu4+a5pTrV3v+iNftSPSjh1W8dNOnmYw6yQBm/LvvrBI7FdaXYPq6n2/mDstrZt5N34u2YOH0nuAdUZUYC+BJBY4O8iYML0F4v7Z1X6/tfE+YUHjKBIVHJPJ5qcXk7Cy+IF5T0c5lUfqYAfVkLrhf1o87ndT1SvHnD/AJ6HZ8HcYm/quovohjmszyHEgw5oiCNPm7V32t340nFrBaWV+7iTi442ydau0sggCA5vibg23vgXOaadWNHsgExsHAiHD371qqUozO601Crb7LdeTPld7wVVYdKtMj9WZp9ACuZ27LqOtQxw17v4i04T+H34kvNa4DQwgEUxJM67u29FlC3Xc0XGsyx7Kb97PqmC4NRs6fR0GZRzJ1c49rjzXVGKisIo61edWXVNnLcR8FOuLh9Wk8t6Qg7jK0wA7M0iTJk6FclWyhOTl3Z1Ur+cIqPZHjccPfg6FKi9+dgfUquIEAvIa0aSdmyPNZQodEFHJjO565uePQpcSwtldzBSJlzg0R2la6tupYRnTupRyzvMKwGlh1Oq+gKjyWzB6zjlBIDQ0DeVvhRjQi3HLOepXlWaUsHH2llc1arWG3e3M7VzqbwBJlziT5rzX9MnWqZkpZb3eP2LT75GEdsbFU/B2te8XJJLXkQdpk7BX8aKUVDstislUy+rzOk4Q4et6nTTTDmENgSRvnB2Pd7LbTpreLNcpvZlLVwatbVH0hSe5rTAIa4gjkQQI2hefurGTnjD274LWjcpRzlHV4Dg9V9kWVCWEuLqY1BbpHWHYTOnfK7qOneJa+HU88xz2OOvcLxeqPxKu+wu5osL3nqggaPnfQLgejzSy4xJ+8LzKr8TUJADzqY+Y/0ULSXlJxSH3heZ1PCdpUbWL3gEBsZtRqddiJO3urKw0+VvWc3jGMGirVU44LzH6JfbPAEkAOH8JB+0rs1G3dxbypx52x8zTCWHk4N1xVH5yOwZiPQLyn9Eqv8A1Rv8RHtVbdCk2q0uLXuyiHHTfV3YNCsloVTCfSiPEOh4Yw+qSatdxI2aNYMiCSD6K203RY0KniTxnt8eTXOplYNe44MyyaVcjuI9pBSroMX/AIy+aNRzjKtduzj4SD7FVM9Fqf8AqmC54fsXXjnOrFzWsGWQAJJMxqO73CsNH06VGpJyTWw5O3aIEDkvTElNxLhj64YaUZmzuY0Mf2VZqNnO4UejlGupFy4OVvsKrUyGVjo/scSDG4VfQ0rw5dU0vTBrVLHJpvwinUqMax2pe1pPYC4ArvnZqa6WZuGSRhdzSrPotbq3QO60PnbLA27yq3+kTk2pYNXgs+h4TZdBSDJLju4nmTv5K8tLWFtT6I/H3nRCKisGhi3DFG4JeJpvO5bEE9pb/wBLCvY06rzw/Q1VKEZ78HEX2FOpPcx1SA1xAJnUcjvzEFVz0vflfI5nab8m9w1gjK1Yio7M1rZMaayAAT6rfR02GfaefwM4Wqzuz6BQoNptDGNDWjYDQK1jCMViKwjsSSWEV/EmBsv7c29VzmtJDpZAcCNtwQoqU1Uj0s11aSqx6WfFbng+oHubTeDlJHW0OhhV0rR9mVc7B59lmFDhC9cSKdLPlEnK5vtJCwdpPyNMrCp5ZPo3w44Tq2k3Ny4io9uUU9Oq0kHrn6tNuX26bW18N9b5O2ysvCfW+fI7tdxZBAEAKA562tqVxc1A5rXhonXkSVHczb2PG6sm2ddtSlIB3H6ZEt7xrooezyZxblFxLyzxGnWJax0kbjYx2qU8mprBtqSCh4vcG0mOdtmjxnWP5VjIyieVz0La1GrTaxrYDuqA3RwcJgc9VjLlMlcNHQseHAEGQdithgSTAk7IDm8GcyveVqjYc0cyOZygET/pKwjy2ZPg9uHyOnrgc3GPJ7/7qI/5MPgv1sMQgKviUD8K+e7/ANgsKi9klclLZ2tIvtHNa0dRjiQAMztdyNzmasGk5Jk9jrluMSHGBJ2QHOYXZ0aja2drHNbpmIBLR1tiRI0grTCK3JZtcLGKRbuAdPMf8PmlFYTQZdLcQEBymF4PRr1Kzn9aHQ2HOEau5ArRTjznzBucJ3IyvpSM7XGR/KT6hZ09tgX62AICp4jLRSGYgEOBHfyPsVrqcEMr8UtKbKVF7GtY/TZoBcMskmOwgFJrYM6Oi7M0E8wD6hbCTNAEBz1YUziHRvDXZmzDgDrlHb3BYf7GPcyexltdFzQGtcBIEAQdDA8QD6rF7TyQ9mXdCu2o3MwyFtMz0QHIcR2lJt017oLXa1GzB056do9wtcl7WTXJb5NngloLKr2iGl5DfCSY9CFmjJHTKTIIDGT2IDEvPZ7qCcGveEvYWjQnvTJKRWYTZPoVHOAblf8AMJMkiYO3efVQZNZI4hsatzl6JzWRIJMkwY2HkpIWxs4LhjbVsNBc4/M5x1PlyHchDLE1T9Pv+yZIwVGPWdS5AZ1QwawSZza67dhUPcyWxQ3PDVwcoZWaABBmdNSdNNdCFjgHYWoLGNYG6NAG/YN9llkxweOK031aL6bQAXCJnlOvLslQ3tglFbgOH1LUv+Uh4HMzmGx22hRHKJe54YVhVeiQ4PaXc9TBEyRELFJp5DOk6U/T7/stnUY4Jzn6ff8AZMgqcdtKtww0wWhhGok6mZ108FhJtkor7LBKlOm1sjM3Y5jA1nQR2rDpYOlbUd9I9f2W7JiamK0n1WZGwJInXcdm3bCiTyiUVjcNrNo1KNPI0Pg7neRmkxzAha1lLANjDLOtRjVsE9YTofDTRIqUWC4Dz9Pv+y25INe+NRzC2nDSeZPLnGm6xk3jYFXgmHPtnVCA2HgaST1hOuo71jDMQauA4G+2q9J1TM5oJ1keHakc5yDps5+kev7LZkEGofp9/wBk6gUmKYa+vULnZS3TKJOkeXatbTbyQeV9YV6z2Oc5kNblOp1MmSNNJGX0UyywW1j0jBlfDhpGuo7jopTaBtdIfp9/2WWSSOlP0+/7J1EZOeqYVUNyK/VzB+bc7Ttt2aLDfOTEx4jwqtc1WupPawBsGZJ33EBS2Sy6wy36CkKYExuSdSeZ2WSZKNk1T9Pv+ynIycncYC+q5zqpDnOJPzEb+SwwzDuW+AUX29IUnBpa35Y7zJnRZJmSZbNqk8vdTknJnmPZ7qSSUBg5CUeZCgyIAQGQCEGYQgghQSYEICIQHoEIBUMGEISS0IDMKSCUIMHBYkkAKQZhSQCoYICgkkLIgyQGLlDBhCxAaFKB6LIEFQwYOCggiFIMwoBKyBBUAwIQgQgMwpJDlIPFzVBiGhAezApMkeikkIDEoSYEKCSAEBkAhBkFIIKgEEKARCEmQCkgFQDGEBICAyCAlSQYkLEkiEBkFkQCoYIUEkhSQSpBBUMGELEEgKUDJZAFQDEhQCIQGQQEqSCIQGMIBCAyCAFSDzIUEABAejVJKM1JIQEISYkKAFIJQEoCFAIhAIQEoAgIhQAAgMgpAQggqARCAyCkBAQoBKkEoCCoBioACkGSkBQCCgIQEhASgIQgiEAhASpAKAwIQABCDMISZKSQUBCAhCQgCAlCAoJIQBASgCAhAEBKEEoCEBCAlAEAQEoAgIQEKAAgJUgICEAQEoAgCAhCAgCEhAQhAQGQUkkoAUAQEISEAQgIAgCAICUBCgBAEBKAIAgIQEoAgCAIAgCAhAEBKAICEAQBASgIQBAEAQBSCFBAhSDIISAgJQEICEAQEoAgCAIAgCAIAgCAIAgCAIAgCAKAFICAKAEAQBSAoAQBAEAQBSAoAQBSAgCAhASgCAlAQgCAIAgCAIAgCAIAgCAIAgJQEIAgCAlAQgJQBAEBCAICUAQEIAgCAlAQgCAIAgCAIAgCAlA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hongtao\AppData\Local\Microsoft\Windows\Temporary Internet Files\Content.IE5\3GTFYTWS\Triple-Helix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1" y="2628900"/>
            <a:ext cx="2706796" cy="18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3999" y="160337"/>
            <a:ext cx="8720667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Model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Development Challenges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3999" y="885824"/>
            <a:ext cx="8534400" cy="29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Circuit vs. IBIS-AMI model representation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/>
              <a:t>Identify and categorize </a:t>
            </a:r>
            <a:r>
              <a:rPr lang="en-US" sz="2400" kern="0" dirty="0" smtClean="0"/>
              <a:t>circuit </a:t>
            </a:r>
            <a:r>
              <a:rPr lang="en-US" sz="2400" kern="0" dirty="0"/>
              <a:t>into LTI and NLTV systems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/>
              <a:t>F</a:t>
            </a:r>
            <a:r>
              <a:rPr lang="en-US" sz="2400" kern="0" dirty="0" smtClean="0">
                <a:solidFill>
                  <a:schemeClr val="tx1"/>
                </a:solidFill>
              </a:rPr>
              <a:t>requency domain vs. time domain LTI modeling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Modeling of nonlinear circuit behavior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Modeling of time varying circuits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</a:rPr>
              <a:t>	</a:t>
            </a:r>
            <a:endParaRPr lang="en-US" sz="2400" kern="0" dirty="0" smtClean="0">
              <a:solidFill>
                <a:schemeClr val="tx1"/>
              </a:solidFill>
            </a:endParaRPr>
          </a:p>
        </p:txBody>
      </p:sp>
      <p:sp>
        <p:nvSpPr>
          <p:cNvPr id="4" name="AutoShape 6" descr="data:image/jpeg;base64,/9j/4AAQSkZJRgABAQAAAQABAAD/2wCEAAkGBxQSERQUEhQWFBUXFBQVFBcVFRUUFhQVFhgYFhQUFRQYHCggGBolHhUVITEhJSkrLi4uFx80ODMsNygtLisBCgoKDg0OGhAQGiwkICQtLCwsLCwsLCwsLCwsLCwsLCwsLCwsLCwsLCwsLCwsLCwsLCwsLCwsLCwsLCwsLCwsLP/AABEIANsA5gMBEQACEQEDEQH/xAAcAAABBQEBAQAAAAAAAAAAAAAAAgMEBQYBBwj/xABEEAACAQICBggBCQYFBAMAAAABAgADEQQhBQYSMUFREyIyYXGBkaEHFCNScoKSscHRJDNCYrLwoqPC4fElU3ODFRY0/8QAGwEBAAMBAQEBAAAAAAAAAAAAAAECAwQFBgf/xAA2EQACAgEDAwIEBAUDBQEAAAAAAQIDEQQhMQUSQRNRIjJhcQYzgdEUI5GhwUKx8RYkNGLhFf/aAAwDAQACEQMRAD8A9xgBACAEAIAQAgBACAEAIAQAgBACAEAIAQAgBACAEAq202nTJTAvtZbXAH+HLjeAWkAIAQAgBACAEAIAQAgBACAEAIAQAgBACAEAIAQAgBACAEAIAQBNQXBtvsbQDzHU7H/KaoAN3p1tmoOKlCCbjhuPoYB6hACAEAIAQAgBACAEAIAQAgBACAEAIAQAgBACAEAIAQAgBACAEAZxVcItzAMbU0y4d2pBKe0SSVRQx72NszANnhK22it9JQfUXgDsAIAQAgBACAEAIAQAgBACAEAIAQAgBACAEAIAQAgBACAEAIBltcdIlHp0/pq2foD/AH3wDDkVXp4oUgWqlnFJb72Chaai+QuQPWAbPQOlfk9DbxYegG2dinUzdTntjZF8hcXO6WjBy4Mbr66VmbwaxHBAINwcwRuI5ypqmmsoVBIQAgBACAEAIAQAgBACAEAIAQAgBACAEAIAQAgBACAEAIBmtcNA1cS1BqLIGpudrpCwBRrE2Kg53UepgGOaoKPTO5sA5zAJyHVBAGZghvBV6exJd1baLBqakFr3sb235jwndpvlZ811l4uWPY1vw71huBhahzFzRJ4gZmn5bx3X5Smoq/1I6ek63K9GXjj9jezkPdCAEAIAQAgBACAEAIAQAgBACAEAIAQAgBACAEAIAQAgHLwDF60axVc6dBSi7QVqhIDEk2sgvceO/wAN86a6ljLPI1esm5enXtulkz+mLAAHdtC9/AmYLyejZzFfX/BTab7aDkgHuZ2aX5T57rX5y+xK0XoWo2zUVmUggrsqSVIzGfOazmlszj0+mnL44+D1vR9RmpIX7RUbWVutbPLhPNklnY+vqk5QTlzgkyDQIAQAgBACAEAIAQAgBACAEAIAQAgBACAEAIAQAgBAOGAeaadxyVsetOkAEps20R/HUFyxPcCLes60nGpt+TwJTjbrowrWye/1KnWgBwqkXBY5c7bvxldNFPOTbq9soRh2PDyQlwDOKSrcu7BACSe5R3ATqTUc44PFlXO1xy8yex7HonALQopSXcq2vzO9mPeTc+c86Uu6TZ9bRTGqtQXgmSpsEAIAQAgBACAEAIAQAgBACAEAIAQAgBACAEAIAQAgBAM7rrpv5NQIU/O1LrT5j6T+Q9yJtTX3y+h5/UdV6FW3zPj9zyahimpHaQAtawubb9+c7bYOccI+d0GojTd3z+pY40tWVXUWsN3G/G3pM6Yenszq1961TUq+Eaj4daONRziKmYS6U/rEddvIZfaPKU1M8fCjp6TS5y9aXjZf5PQbTjPfOwAgBACAEAIAQAgBACAEAIAQAgBACAEAIAQAgBACAEARWqhVLMbKASSdwAzJMYyRKSim2eMayaYOKrtUOS9mmOSDdlzO8+M9OqHZHB8brdS77XLx4+xVqc5qcaxku8AekAp0gdokKo72Mxltuz0af5i7YfY9X0TgFw9FKS7lFr8zvZvM3M8+UnKWT6iiqNVahHwTJU2CAEAIAQAgBACAEAIAQAgBACAJeoBmSB4m0YIbS5GRjaf/AHE+8v6ycMr6kPdf1FjEIdzqftCMP2HfH3QoVBzHqJGC3cvcUDAyEEnYAQAgHDAMjrzpMbPQDjY1LHhvVPPee63OdFEN+48rqNyx6X9TDfI05e5nX3M8T0oPwc+Rpy9zHcyPRgbnUrQap84VsRu+sRn6DLzM5b7M7HtdO00Y/Hg2FpzHrhACAEAIAQAgBACAEA5ACAEAbxFdUUs5CqN5O6Sk3wVlJRWWzH6W1sZrrQ6q/SIux8BuH4+E6IUryeTf1CT2r2+pnK9ZnN3YsebEn8ZuklwcEpylvJ5G7SSg5QoFzZRc/wB5nlIJSb2RdYTQ6Lm/WPoo/WVbN4wxyWCUwNwA8MpUuP0cSy9lj4XuPSQ4pmkLpxezLjA6QD5HJvY+EwnBxPRo1Cs2ezJ15mdQQCHpfSAoUmduGSj6THcP74Ay0I9zwZX2qqDkzy/E1y7lmNySSTzJnelhYPm5zcpOTG4KljoPBGrVGWQI8zwH5+UrOWEa01uckj0rDUQihRwHrzM4W8vJ9HXBQioodkFwgBACAEAIBx2ABJ3AEnygHnWuuncS9Lbw1ToVQguoydlJtt7fIXF1AHO5mN3fj4Wez0b+EdjjqI5b49v6e5iNKV9IJUSm2IrVHqX2AuIqWOyLneQBlMJRszu/7n0FWs6Y63KNcdveKGTrXpDCfNGvVVt+ydmoc+RcMbeBhOa2yaWafp18fU7Yt/8ArsWOG+JekEXrtTP/AJKY2vPZ2ZPrTM//AMHSTj34cf1yWmD+LlbZs+HR24lWamtvqnaz85b12vBx/wDTdc2+yx/0X7lvgPixSY7NWg6sbbIpstTaPI32beM0hb3PGDg1nQ/4eLnK2KS5zlfuMab1i+UtxVB2V/Nrbz+E9KuCifCam6V0tuEV7VF5iaZONwfsI6S+4+8koPYeizsFXefbvMbFopt7GmwmFFNbLv4nmZRvJ0qPbwO9IZAyxL1TwtJWCG5eBAxVu0PSTj2KKxrlEmm+4qfAiVa8G0ZeYmjwGJ6RL8RkfGcko4Z7NFvqRz58kgmVNjzrWjS/T1LKeotwveeL+fDunZVDtWTwNbqPVnhcIpRNTiOgXgG+1V0b0abR3/ix7R8t05bp52Pa0FOF3s0MwPSCAEAIAQAgBAI+kf3NT/xv/SYB4zpPWFEfFUcQyoi016M53cOpDrYXub7rcD3Sre+DorrmkrI+GGmK37TgKnBmAH/sUj8xKy8G2n+KNqXt/syDpVP+r4f7J9NoysvnR06azGisX1JfxEp3oI+8q+/uYW/G0XLbJp0W9xtcG9mhrF4Kl/8AGrUWmiv0CNtAWO1sXJuN+cq64uPdgvX1HU16v01N47sYKrVbRm537T7u5Tx8TO3S1dq7nyeB+Iupu+z0IP4Y8/V//DSY2j0YFje86O08OF6a7UivuWNhmTNEctibe46aTLwN+cZZXth4LDB1mp5km533v6TKUss9KmhKO/JX6x64thk6p2qjdhb5fWbuHv62yss7F9Tr0uk9eeEtl5Mrhdd9Im18QGA3BqVL0uFv7zk9eUfJ9LX0Gq5JNYLjD694odsUW+yyn2b8o/i5o2/6S07XztFvgNeNo2rU9gWPWUls+WyR+cvDWrPxI5dT+DbFHNE8v2exLw+u9FX7FXZ45J622pf+Og/DOdfgrWxWVKP23L7RWv8AgkfrVSgIsdpHy5E2B/syJaiuSMofh7XaaTckmvo0Xet+mdlOhQ9ZhdyP4UPDxP4eM1phndnja/Udi9Nc+TDM43nKdbklyeRXVZY8Qi39lkFqA7iD4GQpxfDLT010N5wa+6aLnV3Amo4bkbL48T5CRN9qLaepzlg9CogKoUbgLThbzufRRiorCHNuQWDagBtQDu1AC8A7eAF4Amqu0pHMEeotAPnjXjQ9SriwKa3ZqZNsh2B1t/HOY2Lc9jp1kY1S7n5X9zY6DphsLh9oBitKlmQCQyqBfPcbiaR3W55+oXp3SjF/8FNpSn/1XCnmtQ+iGRJfEjaiX/bWpfQlayjpcHW5ozj7jEj2CyZrMWZ6Kz074y+o3o1RU0bTB3GnsnvAJUj0BlqI92EY9VventnOPOdvuNYU2qJ9YfjO9HzUuMsn6a3L4yTGv5irwp+cXxElFrC7pU7t4Q2YQhli9LYladJnbcPfgAO8nKUbSWWdMIynJRj5PLcK3yjFVmqgNZgACMgLtYDkMp57fdJtn1Mc01wUPYvtJ6HpLhjUpLssjrtWLEFGyBsxOYa3rMbYJbo97pHUJzt9Oz22K7V/RnymqV29gKu1fZ2r5gWtcc5SMO7Y9PW9QWm7ZNZLjSmrTUabVBUV1UXIsytbuFiPeQ6ZLcvpvxBRbJQ7WmzKV8QT4SqidV2olITQQv4SZNIpTB2/Re5p8XpbEG22zLkButewt2jn7y8tTZjGcIx0/wCHelxm5OKnJvO7z/bj+xXvVLZsSfE3mDk5cs96qmupYrikvosHA9pBpLtkviSf3NBqzrpVwjja+dpbmVu0Ad5RuB7jke7fNoXTWzeUfPa/oekvTlXFQn7rZfqjZaU+J1JcsPTaofpP1F9N59peWoX+k8vS/hi2e90lFey3f7FXh/ijXHbo0m+qXT8S0r/Ey9jvs/CtL+Sxr74f7Fjh/ikn8eHcfVdW/ECW/iF5RyWfhSz/AEWJ/dNfuWWH+JOEbtdKn1kB/pJlv4iBxz/DOtjxh/Z/vgssNrvgn3YhR9YOn9QlvWh7nJPomuhzW/03/wBiyw2ncPU7Fek3hUQn0vLqcXwzjno9RX89cl+jJ61Adxv4ZyxzuLXKFbUEHDWEAwumcEq4gvYXBYoeSv2h/fKMbllNpNe/+Dz/AEtjGfRiVkZgy1XswJDZVHG8Z7hKN/DsdWngvWjGXlf4L3G09rHYV/5Kh9UaS+UZQfbCa+3+5ITR5VcQGIYVHaooA3XUDZP3R6yTNSSxjwVerKn5Gqn+A1V9KjTo0scQyzzuvXepqcL2T/UapmzL9ZfxnQjzbOC000OqPGSYQ+ZFRRPXX6w/GSiZl/jEKqLXvvykMmCxsee6+6dqdItBWuE6z3zux7IPgM/tTjvs37T3um6Luj6j88Fbqk5apVZrXOwcvtTGJ6F8XFJG8o0w6Mh3OhQ91xkfI2MmSymjOi11WKa8PJQ6igriaqnIimQe4h1BExqW7Pb6vJSri0ajWh/2Sr9WaT+Vnk6H/wAiH3PNdHYF8RWSkm9jmeCqM2Y9wH5TGKzsfSavUKqDkz1fRGh6WGULTUXAzcgbbHiSeHgMpuoJHzd2sut5k8e3gtBVbgx9TLYOdSa8kDH6GoVwQ6BGO6pTUKwPNlFg453F++ZyqjI9TR9Z1Oma+LuXs9/+DznTGDfD1WpvvXiNzA5qyniCJyOLTwz7WrWwvqVkOGV+AotXrpSQgM7WBa9hYEkmwJ3A8JdRb4PO1WtVPxS4Rq6+qeIHZCP9Woo9nKn2lXTNeDqq/EGinzJr7r9skGvoXEJ2qFUDmEYr94C0o4yXKO6vqGls+WyP9UQTcGxyPfIOxST4Zy8gnJ28E9xx6gAuY7clZ2qKyzT/AAmJfSIO4LSqNb0QX+/OimOJHyn4gv79Px5R7aJ1nxhTV67QCn0pow4hGBZhcFeqbEgjMXgGNx2q708G2Go9ZSSV2jYqTmc+IzlXHKwbwtasU34JdNwKmGDkK602VgcutsqLA8b5+klFJPLf1I+itZOlxlTDMgBTaKuGuGCkZFbZGx5ncY7t8F3TipWk7BUbIyjmwHmAZ6EVhYPk7Z98nJldUwLLmRkOIzEg3g4Nbsm6Y7HnLHKvmKjCUiaictoH0N5GcG3puTNNpCoF6x3AEnykZwslVHukoo83xi9LULOASzXNxfeZxPd5PpK8wSjF4wQNV0tWrAcCPYtM48s7NVxFm3wsucZD0dhtjSFUjc9EuPHbQN75+czSxNnoW29+lin4eP2J+trfslTwlp/KzHR/nx+5U/DTBjZq1jvLCmvcAAzW8SV+7KVrydfU7cyUDZ4rErTRnc7KqLsTwE1PLSbZndHa+YWrUFPr07mytUVQrHgLhjs377SqkjWdEoLLNTLGJkfiLhr0qdUb1Owe9TmPQ/1GY2x8nt9F1DhKVXh7mS1LF9I0P/af8p5EFua9Tl8DPXJufPnQbbsoB16hbtdbuYBx6NeQ0nyjSFtkPkk1+pCraLw79qhT+yvRn1plZR1Qfg7qur62vix/ruQq2q+FbctRPqVLj0dWPvKPTwO6r8SauPzdr/TH+x5rjT12AOQZgPAGwmCWNj6T1pWxUpex6D8EqF8RiH+jRVfvvf8A0Tanlng9dl/LhH6nsFp0HzJVvTgClSyecAYrYcWbLvgkrMToxXUXAzyN85AfJQLqtSp1g6LsuL5jkRYjPuloLMkZ3zapksjr4VlJy3/8TvyfNOLRFxudNh3SSrFsgdQGFxkZAyMjBBQXF8rZSriddd78kDX6pbCuAbXHh3zO54gdHT61O9N+DyfD6TrLaz3H83W99/vOFSwfUy0ylwXOp7M1WqWtcgHLmSf1kx8mWqUlFZNnRrWqKp/iU28V/wBj7S5xpPksadL5xX4hGX1KH/TATaWCJrgf2R/KVnwdGj/Pj9zuoSWwVM82qH/GR+QkQ4La15uYx8Ra5GGVR/E+fgOHvE3hE6CCncsnl3QbbbPCxJmecI9b0FbZ2P6no2B17p06NNalOs7qiqzAJZiBa9y187X3S6sWDgu6ZbGT7eCBrFrvTxFBqa0agJIsWK2Fj3XiUk1gafT202KbXBA+HfWxynPKnUOfhs/nKwW5r1CxSrPWJseOQsfpajQKitUWntX2dq4Btv624echvBaMJS4Q/hcXTqi9N0qDmjK34GTkhprkeggTUawJ5An0kPgtBZkkeMXvONH6BFbYPW/gfQ+bxT83pJ90Mx/rE2p8nznXpfHCP0Z6fNzwCAVgClXqnuMBDdFL3HdBLEVKNl8DII8kXG0QOtNK/mObVvFbIc6jyBmthVbeIyVcUyFW0b9GW7ijrIddLIy8YIXwlHrFV2iByH4/8Tnu5SPV6dH4ZSMxiMBTftKPHcfUTmcUz169RZD5WRtCYcU8VVRb22FIv4j9ZEVhs31FrsqjJk3WLE9EaFT6NS5+rYhh6XiexXSw7+6P0NbRa+7dLnJ9Ct1xP7I/lKy4OjSfnRHdRG/YaXcag/zGiHBOs/OZXfEr91S+ufwMrZwdHTPzX9iH8PNF0a1Ks1WmrnbCgkZgbNyAeG+RGKa3NNXfZVanB42LvGak0G7BZD47Q9Dn7w6l4LV9YuXzpMzem9UWw9NqhdGRd+9W8lzHvKOuSPQo6nRY+1xab/VDfw3N8c3IUH/qpj85etbnD1KbkvoeoTU8YwXxNUs1EWOSsTlkM+JmVjPV6XFSlL9DCjCWIIyPAjI+omfeevLQp8ossLpvGUuxiKluTHpB6Pe0sps5p9Mi/Baf/eMWUZGWk20pXa2WVhcWvkbH0k+ocy6ZKElKPgpKNW4zBB/vcZi1g+iptcliSwz6T1L0UmGwVBEUKTTR6h4tUdQXYnieHcABwnVBYR8brLpXXSlJ+dvsXkscpDIgHaRsc9xygDrKL+UE4I1Q3UyAV2kqlkBJsON5rSviOPXSSr39yp+WpftCdfazxfWh7ihjU+kJHayfVj7i1xAPERhkqaZX4oXYnvklZGR0/gtqoSrMpAAuN27iPOclr+I9vRLFKKR+lTtKKg5rk3puPtMzrI2jal8W7EFQaYA2rC5BGW+Rjc1lNOpRHtcl+ZT6/wCRlZ8HX038x/YudT8b0uGS+9Pm2+z2f8OzJg8o59VX2WMd1x//ACP4iJcDR/nRGPhxidrDMnFKh9GAI99qRXwa6+OLc+5J17whfDXGewdry4+14s4HTpJXpPzsUmo+m6OGSolZipaptA7JK22QMyN27lKQkkdvUNHZKXdFG+wuKSqu1TZXU8VIIy35iap5PGlFxeGik17a2CfvKiRPg30f50TLfC5P2mseVK3q4/SVgdXUHwelzQ8w4RffAyQMVoPD1O3SW/MDZPqtpVwi+Tqq12oq+WbKfFaj0W7DunjZx6Gx95m6UejV1u1fPFP+xl9YdAnCFLur7e1awII2bXuD4jiZlKDjye3otdXqk+2OMFRTp7RCjeSAPPKVazsdUsRTfsfUlJdlQBwAHplO0+Ak8scvBBGMAbqMALnIcSch6wQ3jdlPitZKNI5N0h5JmPvbprGmTOS3XVQ2Tz9iixutdVrimFpg/ab1OXtNo0RXJwW9Ssn8qwU1XHk9tiT/ADG/pN4RSex5mptlOLcnk58p5TfB5qkc+USMFlIV0xtIwW9Rluj5DwEwZ60eEUmM/eN4zis+Znv6X8qI18mvwlDcar6IV8ioMgnwV2L1ZDjZLPsjMKSbDwhl67JQeYs5ofCDBF77ZR7X/isRxsO4+wkRWC99srGnIf1oxiPg3KOpzG45juI3iJ8FtH+dEzeoulBRxWwxstYbF/5xnT9blftCZweGeh1GvKTR6e6BgQRcEWImx46bTyjFaT1IbaJoMpUnc5IK917G8wdT8Hv09Yg4Ytjv7ryafVrRhw1AU2IJ2mYkXt1juzmsFhHkau6N1rnFYRW/ENrYM97rInwW0K/nIovhUvzmJP8ALSHqX/SRA2173R6LNDzinxus2Ho1jRqsUYBTcqSp2hcdYXt5yrkkbQ09k490UWOExlOqNqk61BzRg3rbdLJmTi1yh+CDCfEV/naQ5Ix9Wt/pnPdyfTdCj/Lm/qUerlHbxeHUkAdNTJLEKAoYFrk5bgZmllo9XVy7aJv6M+kle+YnYfCvOdxYMEGHx2t7nKkgQc26x9Nw951RoXk8a3qUntBY+5nsbpB6mdRy3ich4DcJsoJcHn2XSnvN5K6rj1G7Pw/WXwYOxIhVccx3ZeH6ycGbm2Mox8YK+GWNGpNUcrjuPCrBV7EzD4dmGQsOZ3SspJG9dE5+C43ekwzk9NRxyQDhSzMeF5xWfMz6HS/lRHqWHtKG5Jp4e58oJ8DlbC5SBEYGj9q8kMrsXq3TY3ZB4jdARWVtWaadZEW/MDOQkaysk1hvYsMBpPclXqtuBOQbz4GSYlsIAoQDHfErGoKC0yw2ywOzfrWHEjgO+Unwduh2s7nwRPhSmWIbmaQ9A5/OIDWzTksG+lziPLNehtY1+4KPaYWPc+i6ZX3Ube7M8uHKsGUlWG5lJUjwIle46rNBGW7RdYDWrG0cul6VeVUbX+PJveWVhw2dKzwMaZ09UxNUPUphbIqgISdxJJz5kmVn8W516FWaVdjjlZ8DI5zNntR9z6L1YpdHg8Mn0aFIHx2Bf3nXBYikfCaqXdfOX1ZbBpY5zxGrpEnsi3ef0nppHxjs9iJUqFt5JklG2zgWMk9p20E4QXgZLbR+jqjDMbI5tv8AJYdiQjpJzeeC4oYJE4bR5n8hwmTsbO2vS1178sk0abueoL/h6zNySOuNMp8IsqGiie1n3cJnK1vg6atJCO73JZwNpi+T0YLCD5GJBY6mGsZBIqtQykhCkw1hBDG8RQykMlckB8PeSTIZxOhw4syg+MEFRV0NVp/uarJyVrMvle9oBTaUpY4i3TMo501RT97ZuPKQy8Wl4MlW1cYElizE5ksbknmTxkKKNJXzawtjZ6g4Xo6VW/Fx7L/vLHOamAR8TgKVQWemreKj8ZDSfJpXdZW8wk0UWO1Kov8Au2amfvr6HP3mTqT4PWp63dDaaUl/RlDjNS8QvYC1R/Iet902PpeZyrkj16OraW3aT7X9SkrYU0yQ6lSODAqfQzPc9eHptd0XlDIBYgDibDzyjBlZPZt+D6RodVQOQA9Badq4Pz6Ty2x9WklTwsLPUPi1E7BOyAG5sBc8h+kDOeCywmhHbN+oPVvTh5yjmkbw00pfNsXGGwVOl2Rn9I5n/bylHJs6oVRhwSqNN6h6gv38PWUckjaNcp8IuMFoPi+fdw/3mbm2dkNNFc7l7h8EF4TM6EiUKI5QSNV6OcqzWHBG6OQWOqmcAWaN7QBXRwBnEUsoJQ1h8PxgMW1KCBp8ODvEAr8TgbZjd+EElbX0crbxIBWVcFVpXNEjfcqRcH8/SAhmnrBsm1emyfzLdl9N495IwW2FxaVBem6sONje3iN484IH4AQDG/EiuSKCkk/vD4dkTC7wfQ9Cj87+xmNA0S+JoKBe9VL+AILH0BPlMkstHtauahRNv2Z77Rr3nYfCEtWgHiNNSxsoJPIC5nqbI+MWZbJFthNAsc6h2RyGZ9dw95m5+x0Q0re8i3w+HSkOooHfvJ8TKNtnXGuMeB+jSeoeoL9+4esq5JGsK5T4RcYHQHF+seXD04zJzZ2Q00VzuX1DBKo3WlMnQo+xMSjIAvYgk6BAG6y3kMtFjL0yN4tIL5EhM4LDoSCDmznaQTgTiEykhcnKNPqiCBvEC26QyUR0fPPdJDHmowQV2Iwtj3cJBKEpgQy98khkPF6JuMwGHhAM7jdWFJ2kJpsNxBII8xmIJIvSYuh2rVl78m+8PzBkAlYXWCk2T3pNycZeTjL1tAwZb4gYgNWpgEG1O+Rv2if0Ewu+Y+k6G0oSy92y4+HOhrK2IYZtdKfct+s3mRbyPOKo+SnWdTn+Uv1PQqAnQfOk2m0AxNKmlMWQBR3fmeM7G8ngRiorYco0nqHqC/fw9ZDkkawrlPgucDq/xfrHlw9Jk5vwdcNPGPO5f4fAhRutKM6EvYkgcpXJooHNmQXHqbW3yUyko5HbSSgWgAJJAsgHIiQShl8MLZXvILqQhVkF1uIRc5CNJLCFV0yklFyFJeqIDGMSmcExELhQRfjBVjy0rACARcXTzEglCqFLqjzkkM6aMAaqYQHeIBDq6KB3e8ArsTq8jdpfOCUxqlqjQ401YfzAH2lWaQynlFtTwIRQqqFUWAAFgANwAG6ETZJvdjyUpYxHlWAUuB0AN79Y+3pNnNvg4K9NFbvdmgw+BCjdKM6UvYkgAbpXJdRO7Mgslg7swSdtAOWgCla0ENZHVa8tkzawKtBB0QQdBgHCIJy/AgDlIxgupNvcTWXKQaLkTQGUhEy5G8Um6SQjlFwBYwB7Zggi4pM5BZDlFOqJJUUyZQBtWB7oJaHOjgg70cAjumZlTaPAl1korNnAkkzO7EAkgAbpOTNRC0jJdLAoCCTtoAWgBaActAC0AIA4lTnJyUcfYcEkoEA4RAGalTlIyXjET0htaQXWx2i9jGCzlkfq0riCpFFA3taAGan+7QBNVrwSiTSXIeEEBVXIwCDswSLRyIBIp1Qd+UEDRzJlWbJ7DZEsZPk6BBB20AeAgChACAEAIAQAgHIAQDkA6GtJRDQ7tZQUwMlid8F0hJkEhAOQCZRPVEAXAEVFBBvAIQkFkTKe4eAklRUAZxCCxNs4BFgkIA4olWax4ESxi+TsAB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SERQUEhQWFBUXFBQVFBcVFRUUFhQVFhgYFhQUFRQYHCggGBolHhUVITEhJSkrLi4uFx80ODMsNygtLisBCgoKDg0OGhAQGiwkICQtLCwsLCwsLCwsLCwsLCwsLCwsLCwsLCwsLCwsLCwsLCwsLCwsLCwsLCwsLCwsLCwsLP/AABEIANsA5gMBEQACEQEDEQH/xAAcAAABBQEBAQAAAAAAAAAAAAAAAgMEBQYBBwj/xABEEAACAQICBggBCQYFBAMAAAABAgADEQQhBQYSMUFREyIyYXGBkaEHFCNScoKSscHRJDNCYrLwoqPC4fElU3ODFRY0/8QAGwEBAAMBAQEBAAAAAAAAAAAAAAECAwQFBgf/xAA2EQACAgEDAwIEBAUDBQEAAAAAAQIDEQQhMQUSQRNRIjJhcQYzgdEUI5GhwUKx8RYkNGLhFf/aAAwDAQACEQMRAD8A9xgBACAEAIAQAgBACAEAIAQAgBACAEAIAQAgBACAEAq202nTJTAvtZbXAH+HLjeAWkAIAQAgBACAEAIAQAgBACAEAIAQAgBACAEAIAQAgBACAEAIAQBNQXBtvsbQDzHU7H/KaoAN3p1tmoOKlCCbjhuPoYB6hACAEAIAQAgBACAEAIAQAgBACAEAIAQAgBACAEAIAQAgBACAEAZxVcItzAMbU0y4d2pBKe0SSVRQx72NszANnhK22it9JQfUXgDsAIAQAgBACAEAIAQAgBACAEAIAQAgBACAEAIAQAgBACAEAIBltcdIlHp0/pq2foD/AH3wDDkVXp4oUgWqlnFJb72Chaai+QuQPWAbPQOlfk9DbxYegG2dinUzdTntjZF8hcXO6WjBy4Mbr66VmbwaxHBAINwcwRuI5ypqmmsoVBIQAgBACAEAIAQAgBACAEAIAQAgBACAEAIAQAgBACAEAIBmtcNA1cS1BqLIGpudrpCwBRrE2Kg53UepgGOaoKPTO5sA5zAJyHVBAGZghvBV6exJd1baLBqakFr3sb235jwndpvlZ811l4uWPY1vw71huBhahzFzRJ4gZmn5bx3X5Smoq/1I6ek63K9GXjj9jezkPdCAEAIAQAgBACAEAIAQAgBACAEAIAQAgBACAEAIAQAgHLwDF60axVc6dBSi7QVqhIDEk2sgvceO/wAN86a6ljLPI1esm5enXtulkz+mLAAHdtC9/AmYLyejZzFfX/BTab7aDkgHuZ2aX5T57rX5y+xK0XoWo2zUVmUggrsqSVIzGfOazmlszj0+mnL44+D1vR9RmpIX7RUbWVutbPLhPNklnY+vqk5QTlzgkyDQIAQAgBACAEAIAQAgBACAEAIAQAgBACAEAIAQAgBAOGAeaadxyVsetOkAEps20R/HUFyxPcCLes60nGpt+TwJTjbrowrWye/1KnWgBwqkXBY5c7bvxldNFPOTbq9soRh2PDyQlwDOKSrcu7BACSe5R3ATqTUc44PFlXO1xy8yex7HonALQopSXcq2vzO9mPeTc+c86Uu6TZ9bRTGqtQXgmSpsEAIAQAgBACAEAIAQAgBACAEAIAQAgBACAEAIAQAgBAM7rrpv5NQIU/O1LrT5j6T+Q9yJtTX3y+h5/UdV6FW3zPj9zyahimpHaQAtawubb9+c7bYOccI+d0GojTd3z+pY40tWVXUWsN3G/G3pM6Yenszq1961TUq+Eaj4daONRziKmYS6U/rEddvIZfaPKU1M8fCjp6TS5y9aXjZf5PQbTjPfOwAgBACAEAIAQAgBACAEAIAQAgBACAEAIAQAgBACAEARWqhVLMbKASSdwAzJMYyRKSim2eMayaYOKrtUOS9mmOSDdlzO8+M9OqHZHB8brdS77XLx4+xVqc5qcaxku8AekAp0gdokKo72Mxltuz0af5i7YfY9X0TgFw9FKS7lFr8zvZvM3M8+UnKWT6iiqNVahHwTJU2CAEAIAQAgBACAEAIAQAgBACAJeoBmSB4m0YIbS5GRjaf/AHE+8v6ycMr6kPdf1FjEIdzqftCMP2HfH3QoVBzHqJGC3cvcUDAyEEnYAQAgHDAMjrzpMbPQDjY1LHhvVPPee63OdFEN+48rqNyx6X9TDfI05e5nX3M8T0oPwc+Rpy9zHcyPRgbnUrQap84VsRu+sRn6DLzM5b7M7HtdO00Y/Hg2FpzHrhACAEAIAQAgBACAEA5ACAEAbxFdUUs5CqN5O6Sk3wVlJRWWzH6W1sZrrQ6q/SIux8BuH4+E6IUryeTf1CT2r2+pnK9ZnN3YsebEn8ZuklwcEpylvJ5G7SSg5QoFzZRc/wB5nlIJSb2RdYTQ6Lm/WPoo/WVbN4wxyWCUwNwA8MpUuP0cSy9lj4XuPSQ4pmkLpxezLjA6QD5HJvY+EwnBxPRo1Cs2ezJ15mdQQCHpfSAoUmduGSj6THcP74Ay0I9zwZX2qqDkzy/E1y7lmNySSTzJnelhYPm5zcpOTG4KljoPBGrVGWQI8zwH5+UrOWEa01uckj0rDUQihRwHrzM4W8vJ9HXBQioodkFwgBACAEAIBx2ABJ3AEnygHnWuuncS9Lbw1ToVQguoydlJtt7fIXF1AHO5mN3fj4Wez0b+EdjjqI5b49v6e5iNKV9IJUSm2IrVHqX2AuIqWOyLneQBlMJRszu/7n0FWs6Y63KNcdveKGTrXpDCfNGvVVt+ydmoc+RcMbeBhOa2yaWafp18fU7Yt/8ArsWOG+JekEXrtTP/AJKY2vPZ2ZPrTM//AMHSTj34cf1yWmD+LlbZs+HR24lWamtvqnaz85b12vBx/wDTdc2+yx/0X7lvgPixSY7NWg6sbbIpstTaPI32beM0hb3PGDg1nQ/4eLnK2KS5zlfuMab1i+UtxVB2V/Nrbz+E9KuCifCam6V0tuEV7VF5iaZONwfsI6S+4+8koPYeizsFXefbvMbFopt7GmwmFFNbLv4nmZRvJ0qPbwO9IZAyxL1TwtJWCG5eBAxVu0PSTj2KKxrlEmm+4qfAiVa8G0ZeYmjwGJ6RL8RkfGcko4Z7NFvqRz58kgmVNjzrWjS/T1LKeotwveeL+fDunZVDtWTwNbqPVnhcIpRNTiOgXgG+1V0b0abR3/ix7R8t05bp52Pa0FOF3s0MwPSCAEAIAQAgBAI+kf3NT/xv/SYB4zpPWFEfFUcQyoi016M53cOpDrYXub7rcD3Sre+DorrmkrI+GGmK37TgKnBmAH/sUj8xKy8G2n+KNqXt/syDpVP+r4f7J9NoysvnR06azGisX1JfxEp3oI+8q+/uYW/G0XLbJp0W9xtcG9mhrF4Kl/8AGrUWmiv0CNtAWO1sXJuN+cq64uPdgvX1HU16v01N47sYKrVbRm537T7u5Tx8TO3S1dq7nyeB+Iupu+z0IP4Y8/V//DSY2j0YFje86O08OF6a7UivuWNhmTNEctibe46aTLwN+cZZXth4LDB1mp5km533v6TKUss9KmhKO/JX6x64thk6p2qjdhb5fWbuHv62yss7F9Tr0uk9eeEtl5Mrhdd9Im18QGA3BqVL0uFv7zk9eUfJ9LX0Gq5JNYLjD694odsUW+yyn2b8o/i5o2/6S07XztFvgNeNo2rU9gWPWUls+WyR+cvDWrPxI5dT+DbFHNE8v2exLw+u9FX7FXZ45J622pf+Og/DOdfgrWxWVKP23L7RWv8AgkfrVSgIsdpHy5E2B/syJaiuSMofh7XaaTckmvo0Xet+mdlOhQ9ZhdyP4UPDxP4eM1phndnja/Udi9Nc+TDM43nKdbklyeRXVZY8Qi39lkFqA7iD4GQpxfDLT010N5wa+6aLnV3Amo4bkbL48T5CRN9qLaepzlg9CogKoUbgLThbzufRRiorCHNuQWDagBtQDu1AC8A7eAF4Amqu0pHMEeotAPnjXjQ9SriwKa3ZqZNsh2B1t/HOY2Lc9jp1kY1S7n5X9zY6DphsLh9oBitKlmQCQyqBfPcbiaR3W55+oXp3SjF/8FNpSn/1XCnmtQ+iGRJfEjaiX/bWpfQlayjpcHW5ozj7jEj2CyZrMWZ6Kz074y+o3o1RU0bTB3GnsnvAJUj0BlqI92EY9VventnOPOdvuNYU2qJ9YfjO9HzUuMsn6a3L4yTGv5irwp+cXxElFrC7pU7t4Q2YQhli9LYladJnbcPfgAO8nKUbSWWdMIynJRj5PLcK3yjFVmqgNZgACMgLtYDkMp57fdJtn1Mc01wUPYvtJ6HpLhjUpLssjrtWLEFGyBsxOYa3rMbYJbo97pHUJzt9Oz22K7V/RnymqV29gKu1fZ2r5gWtcc5SMO7Y9PW9QWm7ZNZLjSmrTUabVBUV1UXIsytbuFiPeQ6ZLcvpvxBRbJQ7WmzKV8QT4SqidV2olITQQv4SZNIpTB2/Re5p8XpbEG22zLkButewt2jn7y8tTZjGcIx0/wCHelxm5OKnJvO7z/bj+xXvVLZsSfE3mDk5cs96qmupYrikvosHA9pBpLtkviSf3NBqzrpVwjja+dpbmVu0Ad5RuB7jke7fNoXTWzeUfPa/oekvTlXFQn7rZfqjZaU+J1JcsPTaofpP1F9N59peWoX+k8vS/hi2e90lFey3f7FXh/ijXHbo0m+qXT8S0r/Ey9jvs/CtL+Sxr74f7Fjh/ikn8eHcfVdW/ECW/iF5RyWfhSz/AEWJ/dNfuWWH+JOEbtdKn1kB/pJlv4iBxz/DOtjxh/Z/vgssNrvgn3YhR9YOn9QlvWh7nJPomuhzW/03/wBiyw2ncPU7Fek3hUQn0vLqcXwzjno9RX89cl+jJ61Adxv4ZyxzuLXKFbUEHDWEAwumcEq4gvYXBYoeSv2h/fKMbllNpNe/+Dz/AEtjGfRiVkZgy1XswJDZVHG8Z7hKN/DsdWngvWjGXlf4L3G09rHYV/5Kh9UaS+UZQfbCa+3+5ITR5VcQGIYVHaooA3XUDZP3R6yTNSSxjwVerKn5Gqn+A1V9KjTo0scQyzzuvXepqcL2T/UapmzL9ZfxnQjzbOC000OqPGSYQ+ZFRRPXX6w/GSiZl/jEKqLXvvykMmCxsee6+6dqdItBWuE6z3zux7IPgM/tTjvs37T3um6Luj6j88Fbqk5apVZrXOwcvtTGJ6F8XFJG8o0w6Mh3OhQ91xkfI2MmSymjOi11WKa8PJQ6igriaqnIimQe4h1BExqW7Pb6vJSri0ajWh/2Sr9WaT+Vnk6H/wAiH3PNdHYF8RWSkm9jmeCqM2Y9wH5TGKzsfSavUKqDkz1fRGh6WGULTUXAzcgbbHiSeHgMpuoJHzd2sut5k8e3gtBVbgx9TLYOdSa8kDH6GoVwQ6BGO6pTUKwPNlFg453F++ZyqjI9TR9Z1Oma+LuXs9/+DznTGDfD1WpvvXiNzA5qyniCJyOLTwz7WrWwvqVkOGV+AotXrpSQgM7WBa9hYEkmwJ3A8JdRb4PO1WtVPxS4Rq6+qeIHZCP9Woo9nKn2lXTNeDqq/EGinzJr7r9skGvoXEJ2qFUDmEYr94C0o4yXKO6vqGls+WyP9UQTcGxyPfIOxST4Zy8gnJ28E9xx6gAuY7clZ2qKyzT/AAmJfSIO4LSqNb0QX+/OimOJHyn4gv79Px5R7aJ1nxhTV67QCn0pow4hGBZhcFeqbEgjMXgGNx2q708G2Go9ZSSV2jYqTmc+IzlXHKwbwtasU34JdNwKmGDkK602VgcutsqLA8b5+klFJPLf1I+itZOlxlTDMgBTaKuGuGCkZFbZGx5ncY7t8F3TipWk7BUbIyjmwHmAZ6EVhYPk7Z98nJldUwLLmRkOIzEg3g4Nbsm6Y7HnLHKvmKjCUiaictoH0N5GcG3puTNNpCoF6x3AEnykZwslVHukoo83xi9LULOASzXNxfeZxPd5PpK8wSjF4wQNV0tWrAcCPYtM48s7NVxFm3wsucZD0dhtjSFUjc9EuPHbQN75+czSxNnoW29+lin4eP2J+trfslTwlp/KzHR/nx+5U/DTBjZq1jvLCmvcAAzW8SV+7KVrydfU7cyUDZ4rErTRnc7KqLsTwE1PLSbZndHa+YWrUFPr07mytUVQrHgLhjs377SqkjWdEoLLNTLGJkfiLhr0qdUb1Owe9TmPQ/1GY2x8nt9F1DhKVXh7mS1LF9I0P/af8p5EFua9Tl8DPXJufPnQbbsoB16hbtdbuYBx6NeQ0nyjSFtkPkk1+pCraLw79qhT+yvRn1plZR1Qfg7qur62vix/ruQq2q+FbctRPqVLj0dWPvKPTwO6r8SauPzdr/TH+x5rjT12AOQZgPAGwmCWNj6T1pWxUpex6D8EqF8RiH+jRVfvvf8A0Tanlng9dl/LhH6nsFp0HzJVvTgClSyecAYrYcWbLvgkrMToxXUXAzyN85AfJQLqtSp1g6LsuL5jkRYjPuloLMkZ3zapksjr4VlJy3/8TvyfNOLRFxudNh3SSrFsgdQGFxkZAyMjBBQXF8rZSriddd78kDX6pbCuAbXHh3zO54gdHT61O9N+DyfD6TrLaz3H83W99/vOFSwfUy0ylwXOp7M1WqWtcgHLmSf1kx8mWqUlFZNnRrWqKp/iU28V/wBj7S5xpPksadL5xX4hGX1KH/TATaWCJrgf2R/KVnwdGj/Pj9zuoSWwVM82qH/GR+QkQ4La15uYx8Ra5GGVR/E+fgOHvE3hE6CCncsnl3QbbbPCxJmecI9b0FbZ2P6no2B17p06NNalOs7qiqzAJZiBa9y187X3S6sWDgu6ZbGT7eCBrFrvTxFBqa0agJIsWK2Fj3XiUk1gafT202KbXBA+HfWxynPKnUOfhs/nKwW5r1CxSrPWJseOQsfpajQKitUWntX2dq4Btv624echvBaMJS4Q/hcXTqi9N0qDmjK34GTkhprkeggTUawJ5An0kPgtBZkkeMXvONH6BFbYPW/gfQ+bxT83pJ90Mx/rE2p8nznXpfHCP0Z6fNzwCAVgClXqnuMBDdFL3HdBLEVKNl8DII8kXG0QOtNK/mObVvFbIc6jyBmthVbeIyVcUyFW0b9GW7ijrIddLIy8YIXwlHrFV2iByH4/8Tnu5SPV6dH4ZSMxiMBTftKPHcfUTmcUz169RZD5WRtCYcU8VVRb22FIv4j9ZEVhs31FrsqjJk3WLE9EaFT6NS5+rYhh6XiexXSw7+6P0NbRa+7dLnJ9Ct1xP7I/lKy4OjSfnRHdRG/YaXcag/zGiHBOs/OZXfEr91S+ufwMrZwdHTPzX9iH8PNF0a1Ks1WmrnbCgkZgbNyAeG+RGKa3NNXfZVanB42LvGak0G7BZD47Q9Dn7w6l4LV9YuXzpMzem9UWw9NqhdGRd+9W8lzHvKOuSPQo6nRY+1xab/VDfw3N8c3IUH/qpj85etbnD1KbkvoeoTU8YwXxNUs1EWOSsTlkM+JmVjPV6XFSlL9DCjCWIIyPAjI+omfeevLQp8ossLpvGUuxiKluTHpB6Pe0sps5p9Mi/Baf/eMWUZGWk20pXa2WVhcWvkbH0k+ocy6ZKElKPgpKNW4zBB/vcZi1g+iptcliSwz6T1L0UmGwVBEUKTTR6h4tUdQXYnieHcABwnVBYR8brLpXXSlJ+dvsXkscpDIgHaRsc9xygDrKL+UE4I1Q3UyAV2kqlkBJsON5rSviOPXSSr39yp+WpftCdfazxfWh7ihjU+kJHayfVj7i1xAPERhkqaZX4oXYnvklZGR0/gtqoSrMpAAuN27iPOclr+I9vRLFKKR+lTtKKg5rk3puPtMzrI2jal8W7EFQaYA2rC5BGW+Rjc1lNOpRHtcl+ZT6/wCRlZ8HX038x/YudT8b0uGS+9Pm2+z2f8OzJg8o59VX2WMd1x//ACP4iJcDR/nRGPhxidrDMnFKh9GAI99qRXwa6+OLc+5J17whfDXGewdry4+14s4HTpJXpPzsUmo+m6OGSolZipaptA7JK22QMyN27lKQkkdvUNHZKXdFG+wuKSqu1TZXU8VIIy35iap5PGlFxeGik17a2CfvKiRPg30f50TLfC5P2mseVK3q4/SVgdXUHwelzQ8w4RffAyQMVoPD1O3SW/MDZPqtpVwi+Tqq12oq+WbKfFaj0W7DunjZx6Gx95m6UejV1u1fPFP+xl9YdAnCFLur7e1awII2bXuD4jiZlKDjye3otdXqk+2OMFRTp7RCjeSAPPKVazsdUsRTfsfUlJdlQBwAHplO0+Ak8scvBBGMAbqMALnIcSch6wQ3jdlPitZKNI5N0h5JmPvbprGmTOS3XVQ2Tz9iixutdVrimFpg/ab1OXtNo0RXJwW9Ssn8qwU1XHk9tiT/ADG/pN4RSex5mptlOLcnk58p5TfB5qkc+USMFlIV0xtIwW9Rluj5DwEwZ60eEUmM/eN4zis+Znv6X8qI18mvwlDcar6IV8ioMgnwV2L1ZDjZLPsjMKSbDwhl67JQeYs5ofCDBF77ZR7X/isRxsO4+wkRWC99srGnIf1oxiPg3KOpzG45juI3iJ8FtH+dEzeoulBRxWwxstYbF/5xnT9blftCZweGeh1GvKTR6e6BgQRcEWImx46bTyjFaT1IbaJoMpUnc5IK917G8wdT8Hv09Yg4Ytjv7ryafVrRhw1AU2IJ2mYkXt1juzmsFhHkau6N1rnFYRW/ENrYM97rInwW0K/nIovhUvzmJP8ALSHqX/SRA2173R6LNDzinxus2Ho1jRqsUYBTcqSp2hcdYXt5yrkkbQ09k490UWOExlOqNqk61BzRg3rbdLJmTi1yh+CDCfEV/naQ5Ix9Wt/pnPdyfTdCj/Lm/qUerlHbxeHUkAdNTJLEKAoYFrk5bgZmllo9XVy7aJv6M+kle+YnYfCvOdxYMEGHx2t7nKkgQc26x9Nw951RoXk8a3qUntBY+5nsbpB6mdRy3ich4DcJsoJcHn2XSnvN5K6rj1G7Pw/WXwYOxIhVccx3ZeH6ycGbm2Mox8YK+GWNGpNUcrjuPCrBV7EzD4dmGQsOZ3SspJG9dE5+C43ekwzk9NRxyQDhSzMeF5xWfMz6HS/lRHqWHtKG5Jp4e58oJ8DlbC5SBEYGj9q8kMrsXq3TY3ZB4jdARWVtWaadZEW/MDOQkaysk1hvYsMBpPclXqtuBOQbz4GSYlsIAoQDHfErGoKC0yw2ywOzfrWHEjgO+Unwduh2s7nwRPhSmWIbmaQ9A5/OIDWzTksG+lziPLNehtY1+4KPaYWPc+i6ZX3Ube7M8uHKsGUlWG5lJUjwIle46rNBGW7RdYDWrG0cul6VeVUbX+PJveWVhw2dKzwMaZ09UxNUPUphbIqgISdxJJz5kmVn8W516FWaVdjjlZ8DI5zNntR9z6L1YpdHg8Mn0aFIHx2Bf3nXBYikfCaqXdfOX1ZbBpY5zxGrpEnsi3ef0nppHxjs9iJUqFt5JklG2zgWMk9p20E4QXgZLbR+jqjDMbI5tv8AJYdiQjpJzeeC4oYJE4bR5n8hwmTsbO2vS1178sk0abueoL/h6zNySOuNMp8IsqGiie1n3cJnK1vg6atJCO73JZwNpi+T0YLCD5GJBY6mGsZBIqtQykhCkw1hBDG8RQykMlckB8PeSTIZxOhw4syg+MEFRV0NVp/uarJyVrMvle9oBTaUpY4i3TMo501RT97ZuPKQy8Wl4MlW1cYElizE5ksbknmTxkKKNJXzawtjZ6g4Xo6VW/Fx7L/vLHOamAR8TgKVQWemreKj8ZDSfJpXdZW8wk0UWO1Kov8Au2amfvr6HP3mTqT4PWp63dDaaUl/RlDjNS8QvYC1R/Iet902PpeZyrkj16OraW3aT7X9SkrYU0yQ6lSODAqfQzPc9eHptd0XlDIBYgDibDzyjBlZPZt+D6RodVQOQA9Badq4Pz6Ty2x9WklTwsLPUPi1E7BOyAG5sBc8h+kDOeCywmhHbN+oPVvTh5yjmkbw00pfNsXGGwVOl2Rn9I5n/bylHJs6oVRhwSqNN6h6gv38PWUckjaNcp8IuMFoPi+fdw/3mbm2dkNNFc7l7h8EF4TM6EiUKI5QSNV6OcqzWHBG6OQWOqmcAWaN7QBXRwBnEUsoJQ1h8PxgMW1KCBp8ODvEAr8TgbZjd+EElbX0crbxIBWVcFVpXNEjfcqRcH8/SAhmnrBsm1emyfzLdl9N495IwW2FxaVBem6sONje3iN484IH4AQDG/EiuSKCkk/vD4dkTC7wfQ9Cj87+xmNA0S+JoKBe9VL+AILH0BPlMkstHtauahRNv2Z77Rr3nYfCEtWgHiNNSxsoJPIC5nqbI+MWZbJFthNAsc6h2RyGZ9dw95m5+x0Q0re8i3w+HSkOooHfvJ8TKNtnXGuMeB+jSeoeoL9+4esq5JGsK5T4RcYHQHF+seXD04zJzZ2Q00VzuX1DBKo3WlMnQo+xMSjIAvYgk6BAG6y3kMtFjL0yN4tIL5EhM4LDoSCDmznaQTgTiEykhcnKNPqiCBvEC26QyUR0fPPdJDHmowQV2Iwtj3cJBKEpgQy98khkPF6JuMwGHhAM7jdWFJ2kJpsNxBII8xmIJIvSYuh2rVl78m+8PzBkAlYXWCk2T3pNycZeTjL1tAwZb4gYgNWpgEG1O+Rv2if0Ewu+Y+k6G0oSy92y4+HOhrK2IYZtdKfct+s3mRbyPOKo+SnWdTn+Uv1PQqAnQfOk2m0AxNKmlMWQBR3fmeM7G8ngRiorYco0nqHqC/fw9ZDkkawrlPgucDq/xfrHlw9Jk5vwdcNPGPO5f4fAhRutKM6EvYkgcpXJooHNmQXHqbW3yUyko5HbSSgWgAJJAsgHIiQShl8MLZXvILqQhVkF1uIRc5CNJLCFV0yklFyFJeqIDGMSmcExELhQRfjBVjy0rACARcXTzEglCqFLqjzkkM6aMAaqYQHeIBDq6KB3e8ArsTq8jdpfOCUxqlqjQ401YfzAH2lWaQynlFtTwIRQqqFUWAAFgANwAG6ETZJvdjyUpYxHlWAUuB0AN79Y+3pNnNvg4K9NFbvdmgw+BCjdKM6UvYkgAbpXJdRO7Mgslg7swSdtAOWgCla0ENZHVa8tkzawKtBB0QQdBgHCIJy/AgDlIxgupNvcTWXKQaLkTQGUhEy5G8Um6SQjlFwBYwB7Zggi4pM5BZDlFOqJJUUyZQBtWB7oJaHOjgg70cAjumZlTaPAl1korNnAkkzO7EAkgAbpOTNRC0jJdLAoCCTtoAWgBaActAC0AIA4lTnJyUcfYcEkoEA4RAGalTlIyXjET0htaQXWx2i9jGCzlkfq0riCpFFA3taAGan+7QBNVrwSiTSXIeEEBVXIwCDswSLRyIBIp1Qd+UEDRzJlWbJ7DZEsZPk6BBB20AeAgChACAEAIAQAgHIAQDkA6GtJRDQ7tZQUwMlid8F0hJkEhAOQCZRPVEAXAEVFBBvAIQkFkTKe4eAklRUAZxCCxNs4BFgkIA4olWax4ESxi+TsAB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http://www.digitalsherpa.com/blog/wp-content/uploads/2013/05/social-media-market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59" y="2677636"/>
            <a:ext cx="1929140" cy="18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6214" y="124257"/>
            <a:ext cx="8751571" cy="3866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IBIS-AMI Model Development </a:t>
            </a:r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Challenges (Cont’d)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6213" y="800099"/>
            <a:ext cx="8751571" cy="293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1698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IBIS-AMI model abstraction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/>
              <a:t>Decide which parts of the model to place .ibs or .dll (.so)</a:t>
            </a:r>
            <a:endParaRPr lang="en-US" sz="2400" kern="0" dirty="0"/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Identify signal flow </a:t>
            </a:r>
            <a:r>
              <a:rPr lang="en-US" sz="2400" kern="0" dirty="0" smtClean="0"/>
              <a:t>and</a:t>
            </a:r>
            <a:r>
              <a:rPr lang="en-US" sz="2400" kern="0" dirty="0" smtClean="0">
                <a:solidFill>
                  <a:schemeClr val="tx1"/>
                </a:solidFill>
              </a:rPr>
              <a:t> control flow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Code signal flow into interconnected LTI and NLTV blocks</a:t>
            </a:r>
          </a:p>
          <a:p>
            <a:pPr marL="708660" lvl="1" indent="-36576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chemeClr val="tx1"/>
                </a:solidFill>
              </a:rPr>
              <a:t>Parameterize relevant control signals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>
                <a:solidFill>
                  <a:schemeClr val="tx1"/>
                </a:solidFill>
              </a:rPr>
              <a:t>	</a:t>
            </a:r>
            <a:endParaRPr lang="en-US" sz="2400" kern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616414"/>
            <a:ext cx="4095750" cy="95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2225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845</Words>
  <Application>Microsoft Office PowerPoint</Application>
  <PresentationFormat>On-screen Show (16:9)</PresentationFormat>
  <Paragraphs>158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 New Method For Developing IBIS-AMI Models</vt:lpstr>
      <vt:lpstr>PowerPoint Presentation</vt:lpstr>
      <vt:lpstr>Executive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DESIGNCON 2015!</dc:title>
  <dc:creator>UBM User</dc:creator>
  <cp:keywords>Public</cp:keywords>
  <cp:lastModifiedBy>admin</cp:lastModifiedBy>
  <cp:revision>300</cp:revision>
  <dcterms:created xsi:type="dcterms:W3CDTF">2014-05-15T16:17:19Z</dcterms:created>
  <dcterms:modified xsi:type="dcterms:W3CDTF">2014-12-30T22:37:42Z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a9ef85ac-246d-48bc-b11b-11c8be9ea75a</vt:lpwstr>
  </property>
  <property fmtid="{D5CDD505-2E9C-101B-9397-08002B2CF9AE}" pid="3" name="TITUSCustom1">
    <vt:lpwstr>1</vt:lpwstr>
  </property>
  <property fmtid="{D5CDD505-2E9C-101B-9397-08002B2CF9AE}" pid="4" name="XilinxClassification">
    <vt:lpwstr>Public</vt:lpwstr>
  </property>
  <property fmtid="{D5CDD505-2E9C-101B-9397-08002B2CF9AE}" pid="5" name="XilinxVisual Markings">
    <vt:lpwstr>No</vt:lpwstr>
  </property>
  <property fmtid="{D5CDD505-2E9C-101B-9397-08002B2CF9AE}" pid="6" name="XilinxPublication Year">
    <vt:lpwstr>2014</vt:lpwstr>
  </property>
  <property fmtid="{D5CDD505-2E9C-101B-9397-08002B2CF9AE}" pid="7" name="XilinxRemoveLegacyFooters">
    <vt:lpwstr>Yes</vt:lpwstr>
  </property>
</Properties>
</file>